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50"/>
  </p:notesMasterIdLst>
  <p:sldIdLst>
    <p:sldId id="299" r:id="rId2"/>
    <p:sldId id="310" r:id="rId3"/>
    <p:sldId id="311" r:id="rId4"/>
    <p:sldId id="313" r:id="rId5"/>
    <p:sldId id="314" r:id="rId6"/>
    <p:sldId id="316" r:id="rId7"/>
    <p:sldId id="317" r:id="rId8"/>
    <p:sldId id="318" r:id="rId9"/>
    <p:sldId id="323" r:id="rId10"/>
    <p:sldId id="319" r:id="rId11"/>
    <p:sldId id="320" r:id="rId12"/>
    <p:sldId id="322" r:id="rId13"/>
    <p:sldId id="326" r:id="rId14"/>
    <p:sldId id="328" r:id="rId15"/>
    <p:sldId id="301" r:id="rId16"/>
    <p:sldId id="306" r:id="rId17"/>
    <p:sldId id="307" r:id="rId18"/>
    <p:sldId id="1187" r:id="rId19"/>
    <p:sldId id="305" r:id="rId20"/>
    <p:sldId id="1188" r:id="rId21"/>
    <p:sldId id="329" r:id="rId22"/>
    <p:sldId id="330" r:id="rId23"/>
    <p:sldId id="331" r:id="rId24"/>
    <p:sldId id="332" r:id="rId25"/>
    <p:sldId id="339" r:id="rId26"/>
    <p:sldId id="340" r:id="rId27"/>
    <p:sldId id="341" r:id="rId28"/>
    <p:sldId id="342" r:id="rId29"/>
    <p:sldId id="344" r:id="rId30"/>
    <p:sldId id="345" r:id="rId31"/>
    <p:sldId id="1177" r:id="rId32"/>
    <p:sldId id="1178" r:id="rId33"/>
    <p:sldId id="1179" r:id="rId34"/>
    <p:sldId id="1180" r:id="rId35"/>
    <p:sldId id="1181" r:id="rId36"/>
    <p:sldId id="1182" r:id="rId37"/>
    <p:sldId id="1183" r:id="rId38"/>
    <p:sldId id="1184" r:id="rId39"/>
    <p:sldId id="350" r:id="rId40"/>
    <p:sldId id="1185" r:id="rId41"/>
    <p:sldId id="351" r:id="rId42"/>
    <p:sldId id="352" r:id="rId43"/>
    <p:sldId id="1186" r:id="rId44"/>
    <p:sldId id="353" r:id="rId45"/>
    <p:sldId id="343" r:id="rId46"/>
    <p:sldId id="321" r:id="rId47"/>
    <p:sldId id="312" r:id="rId48"/>
    <p:sldId id="30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FFFFFF"/>
    <a:srgbClr val="E6B729"/>
    <a:srgbClr val="B01513"/>
    <a:srgbClr val="EA6312"/>
    <a:srgbClr val="5F9C9D"/>
    <a:srgbClr val="66006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6" autoAdjust="0"/>
    <p:restoredTop sz="94660"/>
  </p:normalViewPr>
  <p:slideViewPr>
    <p:cSldViewPr>
      <p:cViewPr>
        <p:scale>
          <a:sx n="75" d="100"/>
          <a:sy n="75" d="100"/>
        </p:scale>
        <p:origin x="2526" y="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fld id="{ACF69D9D-DFB8-496E-9D74-9E83E21A0BC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1D550E24-F719-4212-96A1-6DBA7D739F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309C710C-71FD-4108-B03B-1EF887453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A849BBAC-2403-4D0D-8A52-842F2FE348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C7A5444E-49F4-4ED2-83F3-A0EA68EB6BE3}" type="slidenum">
              <a:rPr kumimoji="1" lang="zh-CN" altLang="en-US">
                <a:latin typeface="Calibri" panose="020F0502020204030204" pitchFamily="34" charset="0"/>
              </a:rPr>
              <a:pPr/>
              <a:t>29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1704F0ED-F1EE-4999-AD90-6E1D44CFE2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4696780F-6B9D-4EA2-BC65-637486606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E1729C02-A748-4190-80D0-F6A1E526ED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813A0AD8-C5F7-40E4-8B70-09EAEE086DC1}" type="slidenum">
              <a:rPr kumimoji="1" lang="zh-CN" altLang="en-US">
                <a:latin typeface="Calibri" panose="020F0502020204030204" pitchFamily="34" charset="0"/>
              </a:rPr>
              <a:pPr/>
              <a:t>30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764451B-D4C1-472F-A3A4-2704D9674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544B0BE6-606C-4CD8-8923-6EBFADE59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en-US" altLang="zh-CN"/>
              <a:t>10^172</a:t>
            </a:r>
            <a:r>
              <a:rPr kumimoji="1" lang="zh-CN" altLang="en-US"/>
              <a:t> </a:t>
            </a:r>
            <a:r>
              <a:rPr kumimoji="1" lang="en-US" altLang="zh-CN"/>
              <a:t>possibilities</a:t>
            </a:r>
            <a:endParaRPr kumimoji="1" lang="zh-CN" altLang="en-US"/>
          </a:p>
        </p:txBody>
      </p:sp>
      <p:sp>
        <p:nvSpPr>
          <p:cNvPr id="27652" name="幻灯片编号占位符 3">
            <a:extLst>
              <a:ext uri="{FF2B5EF4-FFF2-40B4-BE49-F238E27FC236}">
                <a16:creationId xmlns:a16="http://schemas.microsoft.com/office/drawing/2014/main" id="{17E91D0E-0F6E-4982-9387-0E507C4E37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D79B35E9-40BE-4D6E-B8A0-965EFBB837F9}" type="slidenum">
              <a:rPr kumimoji="1" lang="zh-CN" altLang="en-US">
                <a:latin typeface="Calibri" panose="020F0502020204030204" pitchFamily="34" charset="0"/>
              </a:rPr>
              <a:pPr/>
              <a:t>34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E4FCF0F-A64E-4AF9-82C3-C0163C164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8F280D96-3E50-4E10-B068-7246CB5B2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en-US" altLang="zh-CN" dirty="0"/>
              <a:t>10^172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possibilities</a:t>
            </a:r>
            <a:endParaRPr kumimoji="1" lang="zh-CN" altLang="en-US" dirty="0"/>
          </a:p>
        </p:txBody>
      </p:sp>
      <p:sp>
        <p:nvSpPr>
          <p:cNvPr id="29700" name="幻灯片编号占位符 3">
            <a:extLst>
              <a:ext uri="{FF2B5EF4-FFF2-40B4-BE49-F238E27FC236}">
                <a16:creationId xmlns:a16="http://schemas.microsoft.com/office/drawing/2014/main" id="{359E4639-FAB0-4F22-A0E8-9FC411D0B0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A82EE67A-F3AC-4D36-8BBF-947EF4E66DAB}" type="slidenum">
              <a:rPr kumimoji="1" lang="zh-CN" altLang="en-US">
                <a:latin typeface="Calibri" panose="020F0502020204030204" pitchFamily="34" charset="0"/>
              </a:rPr>
              <a:pPr/>
              <a:t>35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E4FCF0F-A64E-4AF9-82C3-C0163C164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8F280D96-3E50-4E10-B068-7246CB5B2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en-US" altLang="zh-CN" dirty="0"/>
              <a:t>10^172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possibilities</a:t>
            </a:r>
            <a:endParaRPr kumimoji="1" lang="zh-CN" altLang="en-US" dirty="0"/>
          </a:p>
        </p:txBody>
      </p:sp>
      <p:sp>
        <p:nvSpPr>
          <p:cNvPr id="29700" name="幻灯片编号占位符 3">
            <a:extLst>
              <a:ext uri="{FF2B5EF4-FFF2-40B4-BE49-F238E27FC236}">
                <a16:creationId xmlns:a16="http://schemas.microsoft.com/office/drawing/2014/main" id="{359E4639-FAB0-4F22-A0E8-9FC411D0B0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A82EE67A-F3AC-4D36-8BBF-947EF4E66DAB}" type="slidenum">
              <a:rPr kumimoji="1" lang="zh-CN" altLang="en-US">
                <a:latin typeface="Calibri" panose="020F0502020204030204" pitchFamily="34" charset="0"/>
              </a:rPr>
              <a:pPr/>
              <a:t>36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3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2C73EDF7-C0CA-4896-9E7D-09CC69D473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6AE4D7F-41F9-4E4A-8A8B-2182E5179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0964" name="幻灯片编号占位符 3">
            <a:extLst>
              <a:ext uri="{FF2B5EF4-FFF2-40B4-BE49-F238E27FC236}">
                <a16:creationId xmlns:a16="http://schemas.microsoft.com/office/drawing/2014/main" id="{90CD506A-D742-4086-A575-2008ECD57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59FBD91B-A8CC-487E-9FA0-7BB7EF38F02F}" type="slidenum">
              <a:rPr kumimoji="1" lang="zh-CN" altLang="en-US">
                <a:latin typeface="Calibri" panose="020F0502020204030204" pitchFamily="34" charset="0"/>
              </a:rPr>
              <a:pPr/>
              <a:t>40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27B06BAE-7298-4FE4-A320-06E79E6C41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8CE06E79-B202-4146-BB43-8303BE752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3012" name="幻灯片编号占位符 3">
            <a:extLst>
              <a:ext uri="{FF2B5EF4-FFF2-40B4-BE49-F238E27FC236}">
                <a16:creationId xmlns:a16="http://schemas.microsoft.com/office/drawing/2014/main" id="{4E76B935-6D74-4861-A970-01EC47270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B6534F88-B965-4FF6-B97C-05D13630D569}" type="slidenum">
              <a:rPr kumimoji="1" lang="zh-CN" altLang="en-US">
                <a:latin typeface="Calibri" panose="020F0502020204030204" pitchFamily="34" charset="0"/>
              </a:rPr>
              <a:pPr/>
              <a:t>41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79EC8E77-5C1A-48B7-98FE-5A331EEFEC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0B14A233-8E15-4806-B61E-4DC97E772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5060" name="幻灯片编号占位符 3">
            <a:extLst>
              <a:ext uri="{FF2B5EF4-FFF2-40B4-BE49-F238E27FC236}">
                <a16:creationId xmlns:a16="http://schemas.microsoft.com/office/drawing/2014/main" id="{0583C36E-7BFE-4108-826E-B6E53ACA9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B5CE43BC-F08E-4D7D-A450-32F0B53B0F7A}" type="slidenum">
              <a:rPr kumimoji="1" lang="zh-CN" altLang="en-US">
                <a:latin typeface="Calibri" panose="020F0502020204030204" pitchFamily="34" charset="0"/>
              </a:rPr>
              <a:pPr/>
              <a:t>42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FA9C26FC-0BC8-4896-BA86-01A0A2F182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324DE3B4-C7D9-4734-877C-EC8CDA326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E33CAE95-2653-4DA6-92CC-3EDF08CD7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F387418B-78DD-4E46-A768-B976ECE31167}" type="slidenum">
              <a:rPr kumimoji="1" lang="zh-CN" altLang="en-US">
                <a:latin typeface="Calibri" panose="020F0502020204030204" pitchFamily="34" charset="0"/>
              </a:rPr>
              <a:pPr/>
              <a:t>43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72952-910A-41C6-9FED-E68FC6BC765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78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15D06-E7F2-4EB5-BBB0-5998C474ADA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7516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BCBA-5778-4A5F-A1B4-E2FFDD96716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620715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572E-76B6-446F-9E62-52235E224A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5226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9A22B-9200-4C63-9678-2C60570EC23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26873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A367-38D5-4A04-8643-D847B9B0B8E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713607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B7BB-7B52-4110-B457-78ECBD5D8DF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62313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EDF4-9D9B-4131-8B92-D1DC9ADA443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17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21FB-4C8E-4421-99D3-6691822580C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07611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22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CAA5-925E-413D-9BCE-383BFB03F25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696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EBDA-21C2-495A-966E-FF64D20A5D2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16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41C8-C037-4168-8761-86EB4D6E5B9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10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2332-6DDF-47A0-AB7C-C60D00D4529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836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295F7-B57E-4541-B729-C9470AC4AF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86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D991-16FB-465A-9C51-E3409636CBF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344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961-747B-4FE0-AA08-FD9E59C197A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12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129654" y="19431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4" y="1550401"/>
            <a:ext cx="8465080" cy="509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86960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D64D8784-DC43-4D05-A4A3-291CC5A2A29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CA2C16-632A-4CD2-8B5F-641C59E6F729}"/>
              </a:ext>
            </a:extLst>
          </p:cNvPr>
          <p:cNvSpPr txBox="1"/>
          <p:nvPr/>
        </p:nvSpPr>
        <p:spPr>
          <a:xfrm>
            <a:off x="8223016" y="6448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45576C"/>
                </a:solidFill>
                <a:latin typeface="Harlow Solid Italic" panose="04030604020F02020D02" pitchFamily="82" charset="0"/>
              </a:rPr>
              <a:t>Howdy</a:t>
            </a:r>
            <a:endParaRPr lang="zh-CN" altLang="en-US" b="0" dirty="0">
              <a:solidFill>
                <a:srgbClr val="45576C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61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hanghd.ustc@gmail.com" TargetMode="External"/><Relationship Id="rId2" Type="http://schemas.openxmlformats.org/officeDocument/2006/relationships/hyperlink" Target="mailto:hdzhang@szu.edu.c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csse.szu.edu.cn/cn/people5ef2.html?19531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5W411F7fU?p=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www.bostondynamics.com/spo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9t411f79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bostondynamics.com/atlas" TargetMode="External"/><Relationship Id="rId4" Type="http://schemas.openxmlformats.org/officeDocument/2006/relationships/hyperlink" Target="https://www.bilibili.com/video/BV1GJ411u7Q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088" y="2060575"/>
            <a:ext cx="8143875" cy="3152775"/>
          </a:xfrm>
        </p:spPr>
        <p:txBody>
          <a:bodyPr rtlCol="0">
            <a:normAutofit fontScale="90000"/>
          </a:bodyPr>
          <a:lstStyle/>
          <a:p>
            <a:pPr defTabSz="457207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</a:rPr>
              <a:t>Discrete  Mathematics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			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387" name="副标题 2"/>
          <p:cNvSpPr>
            <a:spLocks noGrp="1"/>
          </p:cNvSpPr>
          <p:nvPr>
            <p:ph type="subTitle" idx="1"/>
          </p:nvPr>
        </p:nvSpPr>
        <p:spPr>
          <a:xfrm>
            <a:off x="714375" y="1071563"/>
            <a:ext cx="8077200" cy="1500187"/>
          </a:xfrm>
        </p:spPr>
        <p:txBody>
          <a:bodyPr rtlCol="0">
            <a:normAutofit/>
          </a:bodyPr>
          <a:lstStyle/>
          <a:p>
            <a:pPr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离散数学</a:t>
            </a:r>
          </a:p>
        </p:txBody>
      </p:sp>
      <p:sp>
        <p:nvSpPr>
          <p:cNvPr id="7172" name="文本框 2"/>
          <p:cNvSpPr txBox="1">
            <a:spLocks noChangeArrowheads="1"/>
          </p:cNvSpPr>
          <p:nvPr/>
        </p:nvSpPr>
        <p:spPr bwMode="auto">
          <a:xfrm>
            <a:off x="3895725" y="5589588"/>
            <a:ext cx="48958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400" dirty="0"/>
              <a:t>张昊迪</a:t>
            </a:r>
            <a:endParaRPr lang="en-US" altLang="zh-CN" sz="2400" dirty="0"/>
          </a:p>
          <a:p>
            <a:pPr algn="r"/>
            <a:r>
              <a:rPr lang="en-US" altLang="zh-CN" sz="2400" dirty="0"/>
              <a:t>September 2020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图论</a:t>
            </a:r>
            <a:endParaRPr lang="en-US" altLang="zh-CN"/>
          </a:p>
          <a:p>
            <a:pPr lvl="2" eaLnBrk="1" hangingPunct="1"/>
            <a:r>
              <a:rPr lang="en-US" altLang="zh-CN"/>
              <a:t>1736</a:t>
            </a:r>
            <a:r>
              <a:rPr lang="zh-CN" altLang="en-US"/>
              <a:t>年欧拉 柯尼斯堡七桥问题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A765-67AE-4F31-AB0B-A9BC88C640B6}" type="slidenum">
              <a:rPr lang="en-US" altLang="zh-CN"/>
              <a:pPr/>
              <a:t>10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3500438"/>
            <a:ext cx="5832475" cy="308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图论</a:t>
            </a:r>
            <a:endParaRPr lang="en-US" altLang="zh-CN"/>
          </a:p>
          <a:p>
            <a:pPr lvl="2" eaLnBrk="1" hangingPunct="1"/>
            <a:r>
              <a:rPr lang="en-US" altLang="zh-CN"/>
              <a:t>1736</a:t>
            </a:r>
            <a:r>
              <a:rPr lang="zh-CN" altLang="en-US"/>
              <a:t>年欧拉 柯尼斯堡七桥问题</a:t>
            </a:r>
            <a:endParaRPr lang="en-US" altLang="zh-CN"/>
          </a:p>
          <a:p>
            <a:pPr lvl="2" eaLnBrk="1" hangingPunct="1"/>
            <a:r>
              <a:rPr lang="en-US" altLang="zh-CN"/>
              <a:t>1852</a:t>
            </a:r>
            <a:r>
              <a:rPr lang="zh-CN" altLang="en-US"/>
              <a:t>四色问题（</a:t>
            </a:r>
            <a:r>
              <a:rPr lang="en-US" altLang="zh-CN"/>
              <a:t>1976</a:t>
            </a:r>
            <a:r>
              <a:rPr lang="zh-CN" altLang="en-US"/>
              <a:t>年解决）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C479-9335-4C51-AD8C-A4880B2D6744}" type="slidenum">
              <a:rPr lang="en-US" altLang="zh-CN"/>
              <a:pPr/>
              <a:t>11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3943350"/>
            <a:ext cx="5570538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图论</a:t>
            </a:r>
            <a:endParaRPr lang="en-US" altLang="zh-CN"/>
          </a:p>
          <a:p>
            <a:pPr lvl="2" eaLnBrk="1" hangingPunct="1"/>
            <a:r>
              <a:rPr lang="en-US" altLang="zh-CN"/>
              <a:t>1736</a:t>
            </a:r>
            <a:r>
              <a:rPr lang="zh-CN" altLang="en-US"/>
              <a:t>年欧拉 柯尼斯堡七桥问题</a:t>
            </a:r>
            <a:endParaRPr lang="en-US" altLang="zh-CN"/>
          </a:p>
          <a:p>
            <a:pPr lvl="2" eaLnBrk="1" hangingPunct="1"/>
            <a:r>
              <a:rPr lang="en-US" altLang="zh-CN"/>
              <a:t>1852</a:t>
            </a:r>
            <a:r>
              <a:rPr lang="zh-CN" altLang="en-US"/>
              <a:t>四色问题（</a:t>
            </a:r>
            <a:r>
              <a:rPr lang="en-US" altLang="zh-CN"/>
              <a:t>1976</a:t>
            </a:r>
            <a:r>
              <a:rPr lang="zh-CN" altLang="en-US"/>
              <a:t>年解决）</a:t>
            </a:r>
            <a:endParaRPr lang="en-US" altLang="zh-CN"/>
          </a:p>
          <a:p>
            <a:pPr lvl="2" eaLnBrk="1" hangingPunct="1"/>
            <a:r>
              <a:rPr lang="zh-CN" altLang="en-US"/>
              <a:t>路径问题、网络流问题、覆盖问题</a:t>
            </a:r>
            <a:r>
              <a:rPr lang="en-US" altLang="zh-CN"/>
              <a:t>&gt;&gt;</a:t>
            </a:r>
            <a:r>
              <a:rPr lang="zh-CN" altLang="en-US"/>
              <a:t>运筹学</a:t>
            </a:r>
            <a:endParaRPr lang="en-US" altLang="zh-CN"/>
          </a:p>
          <a:p>
            <a:pPr lvl="2" eaLnBrk="1" hangingPunct="1"/>
            <a:r>
              <a:rPr lang="en-US" altLang="zh-CN"/>
              <a:t>Djikstru</a:t>
            </a:r>
            <a:r>
              <a:rPr lang="zh-CN" altLang="en-US"/>
              <a:t>算法、最大流算法</a:t>
            </a:r>
            <a:r>
              <a:rPr lang="en-US" altLang="zh-CN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7B387-F05C-4C33-AEA4-4FA7573C97E1}" type="slidenum">
              <a:rPr lang="en-US" altLang="zh-CN"/>
              <a:pPr/>
              <a:t>12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363" y="188913"/>
            <a:ext cx="3008312" cy="38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4951412" cy="4957762"/>
          </a:xfrm>
        </p:spPr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数理逻辑</a:t>
            </a:r>
            <a:endParaRPr lang="en-US" altLang="zh-CN"/>
          </a:p>
          <a:p>
            <a:pPr lvl="2" eaLnBrk="1" hangingPunct="1"/>
            <a:r>
              <a:rPr lang="zh-CN" altLang="en-US"/>
              <a:t>亚里士多德（</a:t>
            </a:r>
            <a:r>
              <a:rPr lang="en-US" altLang="zh-CN"/>
              <a:t>B.C. 384 - B.C. 322</a:t>
            </a:r>
            <a:r>
              <a:rPr lang="zh-CN" altLang="en-US"/>
              <a:t>）三段论</a:t>
            </a:r>
            <a:endParaRPr lang="en-US" altLang="zh-CN"/>
          </a:p>
          <a:p>
            <a:pPr lvl="2" eaLnBrk="1" hangingPunct="1"/>
            <a:r>
              <a:rPr lang="en-US" altLang="zh-CN"/>
              <a:t>19</a:t>
            </a:r>
            <a:r>
              <a:rPr lang="zh-CN" altLang="en-US"/>
              <a:t>世纪中叶 </a:t>
            </a:r>
            <a:r>
              <a:rPr lang="en-US" altLang="zh-CN"/>
              <a:t>George Boole</a:t>
            </a:r>
            <a:r>
              <a:rPr lang="zh-CN" altLang="en-US"/>
              <a:t>等系统逻辑方法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4A7E-E123-4ED4-B779-4D53FE8BC887}" type="slidenum">
              <a:rPr lang="en-US" altLang="zh-CN"/>
              <a:pPr/>
              <a:t>13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0" y="1474788"/>
            <a:ext cx="28384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4951412" cy="4957762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古老又年轻的学科</a:t>
            </a:r>
            <a:endParaRPr lang="en-US" altLang="zh-CN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数理逻辑</a:t>
            </a:r>
            <a:endParaRPr lang="en-US" altLang="zh-CN" dirty="0"/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亚里士多德（</a:t>
            </a:r>
            <a:r>
              <a:rPr lang="en-US" altLang="zh-CN" dirty="0"/>
              <a:t>B.C. 384 - B.C. 322</a:t>
            </a:r>
            <a:r>
              <a:rPr lang="zh-CN" altLang="en-US" dirty="0"/>
              <a:t>）三段论</a:t>
            </a:r>
            <a:endParaRPr lang="en-US" altLang="zh-CN" dirty="0"/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19</a:t>
            </a:r>
            <a:r>
              <a:rPr lang="zh-CN" altLang="en-US" dirty="0"/>
              <a:t>世纪中叶 </a:t>
            </a:r>
            <a:r>
              <a:rPr lang="en-US" altLang="zh-CN" dirty="0"/>
              <a:t>George Boole</a:t>
            </a:r>
            <a:r>
              <a:rPr lang="zh-CN" altLang="en-US" dirty="0"/>
              <a:t>等系统逻辑方法</a:t>
            </a:r>
            <a:endParaRPr lang="en-US" altLang="zh-CN" dirty="0"/>
          </a:p>
          <a:p>
            <a:pPr marL="914416" lvl="2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06947-F1E7-4331-827A-18966CD5EB86}" type="slidenum">
              <a:rPr lang="en-US" altLang="zh-CN"/>
              <a:pPr/>
              <a:t>14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1841500"/>
            <a:ext cx="2817813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AD0F4-363C-4221-9C7F-4A1097DB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B09CF-C5B9-454B-A040-67AB4356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88" y="1412776"/>
            <a:ext cx="6169024" cy="4957762"/>
          </a:xfrm>
        </p:spPr>
        <p:txBody>
          <a:bodyPr/>
          <a:lstStyle/>
          <a:p>
            <a:r>
              <a:rPr lang="zh-CN" altLang="en-US" sz="2800" dirty="0"/>
              <a:t>诗人</a:t>
            </a:r>
            <a:r>
              <a:rPr lang="en-US" altLang="zh-CN" sz="2800" dirty="0" err="1"/>
              <a:t>Seti</a:t>
            </a:r>
            <a:r>
              <a:rPr lang="zh-CN" altLang="en-US" sz="2800" dirty="0"/>
              <a:t>的诗“橡树”比较了橡树周期性脱树皮与作者自己生活中的各种经历。</a:t>
            </a:r>
            <a:endParaRPr lang="en-US" altLang="zh-CN" sz="2800" dirty="0"/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1960</a:t>
            </a:r>
            <a:r>
              <a:rPr lang="zh-CN" altLang="en-US" sz="2800" dirty="0"/>
              <a:t>年之前，作者从来没有离开过她的故乡阿拉斯加。</a:t>
            </a:r>
            <a:endParaRPr lang="en-US" altLang="zh-CN" sz="2800" dirty="0"/>
          </a:p>
          <a:p>
            <a:r>
              <a:rPr lang="zh-CN" altLang="en-US" sz="2800" dirty="0"/>
              <a:t>阿拉斯加太冷，没有橡树生长。</a:t>
            </a:r>
            <a:endParaRPr lang="en-US" altLang="zh-CN" sz="2800" dirty="0"/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1960</a:t>
            </a:r>
            <a:r>
              <a:rPr lang="zh-CN" altLang="en-US" sz="2800" dirty="0"/>
              <a:t>年，</a:t>
            </a:r>
            <a:r>
              <a:rPr lang="en-US" altLang="zh-CN" sz="2800" dirty="0" err="1"/>
              <a:t>Seti</a:t>
            </a:r>
            <a:r>
              <a:rPr lang="zh-CN" altLang="en-US" sz="2800" dirty="0"/>
              <a:t>访问了澳大利亚，而那里橡树十分普遍。</a:t>
            </a:r>
            <a:endParaRPr lang="en-US" altLang="zh-CN" sz="2800" dirty="0"/>
          </a:p>
          <a:p>
            <a:r>
              <a:rPr lang="zh-CN" altLang="en-US" sz="2800" dirty="0"/>
              <a:t>所以，这首诗是什么时候写的？</a:t>
            </a:r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276F7-A5D6-43A6-AD85-176CACE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22CFE3-3120-43CF-83FC-31AB56954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64" y="1662906"/>
            <a:ext cx="1781175" cy="2562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AC93AE9-C123-4187-B605-CA32C714CDE9}"/>
              </a:ext>
            </a:extLst>
          </p:cNvPr>
          <p:cNvSpPr/>
          <p:nvPr/>
        </p:nvSpPr>
        <p:spPr>
          <a:xfrm>
            <a:off x="798556" y="6143952"/>
            <a:ext cx="7906784" cy="548521"/>
          </a:xfrm>
          <a:prstGeom prst="roundRect">
            <a:avLst>
              <a:gd name="adj" fmla="val 825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latin typeface="+mj-lt"/>
                <a:ea typeface="+mj-ea"/>
                <a:cs typeface="+mj-cs"/>
              </a:rPr>
              <a:t>结论：</a:t>
            </a:r>
            <a:r>
              <a:rPr lang="en-US" altLang="zh-CN" sz="2800" b="1" dirty="0">
                <a:latin typeface="+mj-lt"/>
                <a:ea typeface="+mj-ea"/>
                <a:cs typeface="+mj-cs"/>
              </a:rPr>
              <a:t>1960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年在她访问澳大利亚期间或以后写的</a:t>
            </a:r>
            <a:endParaRPr lang="en-US" altLang="zh-CN" sz="2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2E90E7B-05B3-4FCB-9931-89E104875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9" y="3771434"/>
            <a:ext cx="2840981" cy="1572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1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6127E4-67BE-4718-AE58-062DC1EF04AC}"/>
              </a:ext>
            </a:extLst>
          </p:cNvPr>
          <p:cNvSpPr/>
          <p:nvPr/>
        </p:nvSpPr>
        <p:spPr>
          <a:xfrm>
            <a:off x="798556" y="6143952"/>
            <a:ext cx="7906784" cy="548521"/>
          </a:xfrm>
          <a:prstGeom prst="roundRect">
            <a:avLst>
              <a:gd name="adj" fmla="val 825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latin typeface="+mj-lt"/>
                <a:ea typeface="+mj-ea"/>
                <a:cs typeface="+mj-cs"/>
              </a:rPr>
              <a:t>结论：</a:t>
            </a:r>
            <a:r>
              <a:rPr lang="en-US" altLang="zh-CN" sz="2800" b="1" dirty="0">
                <a:latin typeface="+mj-lt"/>
                <a:ea typeface="+mj-ea"/>
                <a:cs typeface="+mj-cs"/>
              </a:rPr>
              <a:t>1960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年在她访问澳大利亚期间或以后写的</a:t>
            </a:r>
            <a:endParaRPr lang="en-US" altLang="zh-CN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BAD0F4-363C-4221-9C7F-4A1097DB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B09CF-C5B9-454B-A040-67AB4356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88" y="1412776"/>
            <a:ext cx="6169024" cy="4957762"/>
          </a:xfrm>
        </p:spPr>
        <p:txBody>
          <a:bodyPr/>
          <a:lstStyle/>
          <a:p>
            <a:r>
              <a:rPr lang="zh-CN" altLang="en-US" sz="2800" dirty="0"/>
              <a:t>反驳：但是</a:t>
            </a:r>
            <a:r>
              <a:rPr lang="en-US" altLang="zh-CN" sz="2800" dirty="0" err="1"/>
              <a:t>Seti</a:t>
            </a:r>
            <a:r>
              <a:rPr lang="zh-CN" altLang="en-US" sz="2800" dirty="0"/>
              <a:t>完全有可能不需要亲自观察到橡树脱树皮的过程，也能够了解橡树的这种现象。</a:t>
            </a:r>
            <a:endParaRPr lang="en-US" altLang="zh-CN" sz="2800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sz="2400" dirty="0"/>
              <a:t>它说明了该推理的论据假设了其要试图说明的观点。</a:t>
            </a:r>
            <a:endParaRPr lang="en-US" altLang="zh-CN" sz="2400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sz="2400" dirty="0"/>
              <a:t>它从该推理在论说时提供的证据中推出了相反的结论。</a:t>
            </a:r>
            <a:endParaRPr lang="en-US" altLang="zh-CN" sz="2400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sz="2400" dirty="0"/>
              <a:t>它拒绝了该推理的一个没有说出的假定，从而反驳了原推理的说法。</a:t>
            </a:r>
            <a:endParaRPr lang="en-US" altLang="zh-CN" sz="2400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sz="2400" dirty="0"/>
              <a:t>它对该推理用以支持她的结论的一个论点提出了疑问。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276F7-A5D6-43A6-AD85-176CACE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22CFE3-3120-43CF-83FC-31AB56954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64" y="1662906"/>
            <a:ext cx="1781175" cy="2562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203C41A-D7B3-43DE-A6D4-0113C1DEF694}"/>
              </a:ext>
            </a:extLst>
          </p:cNvPr>
          <p:cNvSpPr/>
          <p:nvPr/>
        </p:nvSpPr>
        <p:spPr>
          <a:xfrm>
            <a:off x="5351267" y="5701423"/>
            <a:ext cx="3491304" cy="84858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未经验证的隐含假设</a:t>
            </a:r>
          </a:p>
        </p:txBody>
      </p:sp>
    </p:spTree>
    <p:extLst>
      <p:ext uri="{BB962C8B-B14F-4D97-AF65-F5344CB8AC3E}">
        <p14:creationId xmlns:p14="http://schemas.microsoft.com/office/powerpoint/2010/main" val="270715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AD0F4-363C-4221-9C7F-4A1097DB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B09CF-C5B9-454B-A040-67AB4356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068637"/>
            <a:ext cx="7848872" cy="4384699"/>
          </a:xfrm>
        </p:spPr>
        <p:txBody>
          <a:bodyPr/>
          <a:lstStyle/>
          <a:p>
            <a:r>
              <a:rPr lang="zh-CN" altLang="en-US" sz="2800" dirty="0">
                <a:solidFill>
                  <a:srgbClr val="FFFF00"/>
                </a:solidFill>
              </a:rPr>
              <a:t>前提：</a:t>
            </a:r>
            <a:endParaRPr lang="en-US" altLang="zh-CN" sz="2800" dirty="0">
              <a:solidFill>
                <a:srgbClr val="FFFF00"/>
              </a:solidFill>
            </a:endParaRPr>
          </a:p>
          <a:p>
            <a:r>
              <a:rPr lang="en-US" altLang="zh-CN" sz="2800" dirty="0"/>
              <a:t>2000</a:t>
            </a:r>
            <a:r>
              <a:rPr lang="zh-CN" altLang="en-US" sz="2800" dirty="0"/>
              <a:t>年</a:t>
            </a:r>
            <a:r>
              <a:rPr lang="en-US" altLang="zh-CN" sz="2800" dirty="0"/>
              <a:t>-2011</a:t>
            </a:r>
            <a:r>
              <a:rPr lang="zh-CN" altLang="en-US" sz="2800" dirty="0"/>
              <a:t>年数据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研究发现：有机食品销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售额上涨曲线与糖尿病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发病率曲线吻合。</a:t>
            </a:r>
            <a:endParaRPr lang="en-US" altLang="zh-CN" sz="2800" dirty="0"/>
          </a:p>
          <a:p>
            <a:r>
              <a:rPr lang="zh-CN" altLang="en-US" sz="2800" dirty="0">
                <a:solidFill>
                  <a:srgbClr val="FFFF00"/>
                </a:solidFill>
              </a:rPr>
              <a:t>结论</a:t>
            </a:r>
            <a:r>
              <a:rPr lang="en-US" altLang="zh-CN" sz="2800" dirty="0">
                <a:solidFill>
                  <a:srgbClr val="FFFF00"/>
                </a:solidFill>
              </a:rPr>
              <a:t>1</a:t>
            </a:r>
            <a:r>
              <a:rPr lang="zh-CN" altLang="en-US" sz="2800" dirty="0">
                <a:solidFill>
                  <a:srgbClr val="FFFF00"/>
                </a:solidFill>
              </a:rPr>
              <a:t>：有机食品导致糖尿病</a:t>
            </a:r>
            <a:endParaRPr lang="en-US" altLang="zh-CN" sz="2800" dirty="0">
              <a:solidFill>
                <a:srgbClr val="FFFF00"/>
              </a:solidFill>
            </a:endParaRPr>
          </a:p>
          <a:p>
            <a:r>
              <a:rPr lang="zh-CN" altLang="en-US" sz="2800" dirty="0">
                <a:solidFill>
                  <a:srgbClr val="FFFF00"/>
                </a:solidFill>
              </a:rPr>
              <a:t>结论</a:t>
            </a:r>
            <a:r>
              <a:rPr lang="en-US" altLang="zh-CN" sz="2800" dirty="0">
                <a:solidFill>
                  <a:srgbClr val="FFFF00"/>
                </a:solidFill>
              </a:rPr>
              <a:t>2</a:t>
            </a:r>
            <a:r>
              <a:rPr lang="zh-CN" altLang="en-US" sz="2800" dirty="0">
                <a:solidFill>
                  <a:srgbClr val="FFFF00"/>
                </a:solidFill>
              </a:rPr>
              <a:t>：有机食品导致糖尿病风险增加</a:t>
            </a:r>
            <a:endParaRPr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276F7-A5D6-43A6-AD85-176CACE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CCA76-FF88-4D4B-92AA-BB8E9CFF7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95" y="1412776"/>
            <a:ext cx="4826353" cy="2903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D908F3A-94D7-46F4-B02C-838C3FD382D3}"/>
              </a:ext>
            </a:extLst>
          </p:cNvPr>
          <p:cNvSpPr/>
          <p:nvPr/>
        </p:nvSpPr>
        <p:spPr>
          <a:xfrm>
            <a:off x="5012516" y="5604751"/>
            <a:ext cx="3491304" cy="84858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以因果代替相关</a:t>
            </a:r>
          </a:p>
        </p:txBody>
      </p:sp>
    </p:spTree>
    <p:extLst>
      <p:ext uri="{BB962C8B-B14F-4D97-AF65-F5344CB8AC3E}">
        <p14:creationId xmlns:p14="http://schemas.microsoft.com/office/powerpoint/2010/main" val="9421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AD0F4-363C-4221-9C7F-4A1097DB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B09CF-C5B9-454B-A040-67AB4356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78" y="1236650"/>
            <a:ext cx="4152598" cy="4384699"/>
          </a:xfrm>
        </p:spPr>
        <p:txBody>
          <a:bodyPr/>
          <a:lstStyle/>
          <a:p>
            <a:r>
              <a:rPr lang="zh-CN" altLang="en-US" sz="2800" dirty="0">
                <a:solidFill>
                  <a:srgbClr val="FFFF00"/>
                </a:solidFill>
              </a:rPr>
              <a:t>冰淇淋销量 </a:t>
            </a:r>
            <a:r>
              <a:rPr lang="en-US" altLang="zh-CN" sz="2800" dirty="0">
                <a:solidFill>
                  <a:srgbClr val="FFFF00"/>
                </a:solidFill>
              </a:rPr>
              <a:t>vs           </a:t>
            </a:r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中暑人数</a:t>
            </a:r>
            <a:endParaRPr lang="en-US" altLang="zh-CN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FF00"/>
                </a:solidFill>
              </a:rPr>
              <a:t>美国科研经费投入 </a:t>
            </a:r>
            <a:r>
              <a:rPr lang="en-US" altLang="zh-CN" sz="2800" dirty="0">
                <a:solidFill>
                  <a:srgbClr val="FFFF00"/>
                </a:solidFill>
              </a:rPr>
              <a:t>vs </a:t>
            </a:r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上吊自杀的人数</a:t>
            </a:r>
            <a:endParaRPr lang="en-US" altLang="zh-CN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FF00"/>
                </a:solidFill>
              </a:rPr>
              <a:t>游泳淹死的人数 </a:t>
            </a:r>
            <a:r>
              <a:rPr lang="en-US" altLang="zh-CN" sz="2800" dirty="0">
                <a:solidFill>
                  <a:srgbClr val="FFFF00"/>
                </a:solidFill>
              </a:rPr>
              <a:t>vs    </a:t>
            </a:r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尼古拉斯凯奇在电影里出现次数</a:t>
            </a:r>
            <a:endParaRPr lang="en-US" altLang="zh-CN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FF00"/>
                </a:solidFill>
              </a:rPr>
              <a:t>奶酪人均消耗 </a:t>
            </a:r>
            <a:r>
              <a:rPr lang="en-US" altLang="zh-CN" sz="2800" dirty="0">
                <a:solidFill>
                  <a:srgbClr val="FFFF00"/>
                </a:solidFill>
              </a:rPr>
              <a:t>vs        </a:t>
            </a:r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被自己床单勒死的人数</a:t>
            </a:r>
            <a:endParaRPr lang="en-US" altLang="zh-CN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sz="2400" dirty="0">
              <a:solidFill>
                <a:srgbClr val="FFFF00"/>
              </a:solidFill>
            </a:endParaRPr>
          </a:p>
          <a:p>
            <a:pPr lvl="1"/>
            <a:endParaRPr lang="en-US" altLang="zh-CN" sz="2400" dirty="0">
              <a:solidFill>
                <a:srgbClr val="FFFF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276F7-A5D6-43A6-AD85-176CACE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D908F3A-94D7-46F4-B02C-838C3FD382D3}"/>
              </a:ext>
            </a:extLst>
          </p:cNvPr>
          <p:cNvSpPr/>
          <p:nvPr/>
        </p:nvSpPr>
        <p:spPr>
          <a:xfrm>
            <a:off x="5012516" y="5604751"/>
            <a:ext cx="3491304" cy="84858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以因果代替相关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307F5-1282-4466-947F-6220CC05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43" y="936401"/>
            <a:ext cx="4320000" cy="1958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B095BD-C4E9-43AB-BFB7-29152BF7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427" y="2352664"/>
            <a:ext cx="4320000" cy="2000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04DB4E-78B7-44E3-B9B1-2BEE461EB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10" y="3811167"/>
            <a:ext cx="4320000" cy="19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623C757-6A36-45A9-B803-709C74D99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53" y="3475886"/>
            <a:ext cx="3406274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BAD0F4-363C-4221-9C7F-4A1097DB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推理示例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B09CF-C5B9-454B-A040-67AB4356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87" y="1447800"/>
            <a:ext cx="7910513" cy="5149552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FF00"/>
                </a:solidFill>
              </a:rPr>
              <a:t>前提：</a:t>
            </a:r>
            <a:endParaRPr lang="en-US" altLang="zh-CN" sz="2800" b="1" dirty="0">
              <a:solidFill>
                <a:srgbClr val="FFFF00"/>
              </a:solidFill>
            </a:endParaRPr>
          </a:p>
          <a:p>
            <a:r>
              <a:rPr lang="zh-CN" altLang="en-US" sz="2600" b="1" dirty="0"/>
              <a:t>人民大众对食品安全具有监督权和知情权</a:t>
            </a:r>
            <a:endParaRPr lang="en-US" altLang="zh-CN" sz="2600" b="1" dirty="0"/>
          </a:p>
          <a:p>
            <a:r>
              <a:rPr lang="zh-CN" altLang="en-US" sz="2600" b="1" dirty="0"/>
              <a:t>我们用</a:t>
            </a:r>
            <a:r>
              <a:rPr lang="en-US" altLang="zh-CN" sz="2600" b="1" dirty="0"/>
              <a:t>10</a:t>
            </a:r>
            <a:r>
              <a:rPr lang="zh-CN" altLang="en-US" sz="2600" b="1" dirty="0"/>
              <a:t>只小鼠做实验，吃转基因大豆的</a:t>
            </a:r>
            <a:r>
              <a:rPr lang="en-US" altLang="zh-CN" sz="2600" b="1" dirty="0"/>
              <a:t>5</a:t>
            </a:r>
            <a:r>
              <a:rPr lang="zh-CN" altLang="en-US" sz="2600" b="1" dirty="0"/>
              <a:t>只中死了</a:t>
            </a:r>
            <a:r>
              <a:rPr lang="en-US" altLang="zh-CN" sz="2600" b="1" dirty="0"/>
              <a:t>3</a:t>
            </a:r>
            <a:r>
              <a:rPr lang="zh-CN" altLang="en-US" sz="2600" b="1" dirty="0"/>
              <a:t>只，而吃一般大豆的</a:t>
            </a:r>
            <a:r>
              <a:rPr lang="en-US" altLang="zh-CN" sz="2600" b="1" dirty="0"/>
              <a:t>5</a:t>
            </a:r>
            <a:r>
              <a:rPr lang="zh-CN" altLang="en-US" sz="2600" b="1" dirty="0"/>
              <a:t>只死了</a:t>
            </a:r>
            <a:r>
              <a:rPr lang="en-US" altLang="zh-CN" sz="2600" b="1" dirty="0"/>
              <a:t>1</a:t>
            </a:r>
            <a:r>
              <a:rPr lang="zh-CN" altLang="en-US" sz="2600" b="1" dirty="0"/>
              <a:t>只</a:t>
            </a:r>
            <a:endParaRPr lang="en-US" altLang="zh-CN" sz="2600" b="1" dirty="0"/>
          </a:p>
          <a:p>
            <a:r>
              <a:rPr lang="zh-CN" altLang="en-US" sz="2600" b="1" dirty="0"/>
              <a:t>转基因技术大多由美国人发明</a:t>
            </a:r>
            <a:endParaRPr lang="en-US" altLang="zh-CN" sz="2600" b="1" dirty="0"/>
          </a:p>
          <a:p>
            <a:r>
              <a:rPr lang="zh-CN" altLang="en-US" sz="2600" b="1" dirty="0"/>
              <a:t>孟山都是一家以盈利为目的的美国公司，</a:t>
            </a:r>
            <a:endParaRPr lang="en-US" altLang="zh-CN" sz="2600" b="1" dirty="0"/>
          </a:p>
          <a:p>
            <a:pPr marL="0" indent="0">
              <a:buNone/>
            </a:pPr>
            <a:r>
              <a:rPr lang="en-US" altLang="zh-CN" sz="2600" b="1" dirty="0"/>
              <a:t>    </a:t>
            </a:r>
            <a:r>
              <a:rPr lang="zh-CN" altLang="en-US" sz="2600" b="1" dirty="0"/>
              <a:t>而民众生命健康才是最重要的</a:t>
            </a:r>
            <a:endParaRPr lang="en-US" altLang="zh-CN" sz="2600" b="1" dirty="0"/>
          </a:p>
          <a:p>
            <a:r>
              <a:rPr lang="zh-CN" altLang="en-US" sz="2800" b="1" dirty="0">
                <a:solidFill>
                  <a:srgbClr val="FFFF00"/>
                </a:solidFill>
              </a:rPr>
              <a:t>结论：</a:t>
            </a:r>
            <a:endParaRPr lang="en-US" altLang="zh-CN" sz="2800" b="1" dirty="0">
              <a:solidFill>
                <a:srgbClr val="FFFF00"/>
              </a:solidFill>
            </a:endParaRPr>
          </a:p>
          <a:p>
            <a:r>
              <a:rPr lang="zh-CN" altLang="en-US" sz="2800" b="1" dirty="0">
                <a:solidFill>
                  <a:srgbClr val="FFFF00"/>
                </a:solidFill>
              </a:rPr>
              <a:t>转基因对人体有害，我们作为中国人，应该抵制转基因食品！</a:t>
            </a:r>
            <a:endParaRPr lang="en-US" altLang="zh-CN" sz="2800" b="1" dirty="0">
              <a:solidFill>
                <a:srgbClr val="FFFF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276F7-A5D6-43A6-AD85-176CACE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D064677-31CE-4CFD-9EED-F47F610E02B8}"/>
              </a:ext>
            </a:extLst>
          </p:cNvPr>
          <p:cNvSpPr/>
          <p:nvPr/>
        </p:nvSpPr>
        <p:spPr>
          <a:xfrm>
            <a:off x="5290420" y="4226477"/>
            <a:ext cx="2708274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两难推理</a:t>
            </a:r>
            <a:endParaRPr lang="en-US" altLang="zh-CN" sz="2800" b="1" dirty="0">
              <a:solidFill>
                <a:srgbClr val="B01513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（对立假设）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AADFEF7-F33A-4882-8E44-110ECF562D51}"/>
              </a:ext>
            </a:extLst>
          </p:cNvPr>
          <p:cNvSpPr/>
          <p:nvPr/>
        </p:nvSpPr>
        <p:spPr>
          <a:xfrm>
            <a:off x="5508947" y="3429000"/>
            <a:ext cx="2708274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错误因果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DAFA0C4-EC22-4DB3-93DF-7F60840B262E}"/>
              </a:ext>
            </a:extLst>
          </p:cNvPr>
          <p:cNvSpPr/>
          <p:nvPr/>
        </p:nvSpPr>
        <p:spPr>
          <a:xfrm>
            <a:off x="5796978" y="2621387"/>
            <a:ext cx="2708273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小样本论断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4B44A19-4738-4A69-9E07-AD93EECF2D6E}"/>
              </a:ext>
            </a:extLst>
          </p:cNvPr>
          <p:cNvSpPr/>
          <p:nvPr/>
        </p:nvSpPr>
        <p:spPr>
          <a:xfrm>
            <a:off x="3537498" y="2820028"/>
            <a:ext cx="2708274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多变量对比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6D2CEEA-AD75-4255-850A-3361C6135567}"/>
              </a:ext>
            </a:extLst>
          </p:cNvPr>
          <p:cNvSpPr/>
          <p:nvPr/>
        </p:nvSpPr>
        <p:spPr>
          <a:xfrm>
            <a:off x="3902909" y="1827934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红鲱鱼谬误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BF8C551-1689-4C6D-A6D3-FAFEA6C0D99A}"/>
              </a:ext>
            </a:extLst>
          </p:cNvPr>
          <p:cNvSpPr/>
          <p:nvPr/>
        </p:nvSpPr>
        <p:spPr>
          <a:xfrm>
            <a:off x="5912965" y="1800597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偷换概念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C7E0487-A607-41F3-8952-97EB040932AD}"/>
              </a:ext>
            </a:extLst>
          </p:cNvPr>
          <p:cNvSpPr/>
          <p:nvPr/>
        </p:nvSpPr>
        <p:spPr>
          <a:xfrm>
            <a:off x="926779" y="2395096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诉诸无知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CEF062B-7B17-4E7F-B335-BC4CD19B8849}"/>
              </a:ext>
            </a:extLst>
          </p:cNvPr>
          <p:cNvSpPr/>
          <p:nvPr/>
        </p:nvSpPr>
        <p:spPr>
          <a:xfrm>
            <a:off x="1816128" y="2937579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轻率归纳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350A70D-EEDD-465B-8B08-7D2754748AD3}"/>
              </a:ext>
            </a:extLst>
          </p:cNvPr>
          <p:cNvSpPr/>
          <p:nvPr/>
        </p:nvSpPr>
        <p:spPr>
          <a:xfrm>
            <a:off x="2545688" y="2363642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不当类比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5F368EA-4FC7-4C21-9053-7B1A85D09DF4}"/>
              </a:ext>
            </a:extLst>
          </p:cNvPr>
          <p:cNvSpPr/>
          <p:nvPr/>
        </p:nvSpPr>
        <p:spPr>
          <a:xfrm>
            <a:off x="1358282" y="3631263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错误排除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7820820-FE4B-4E0C-849A-32DAAE2A6AFE}"/>
              </a:ext>
            </a:extLst>
          </p:cNvPr>
          <p:cNvSpPr/>
          <p:nvPr/>
        </p:nvSpPr>
        <p:spPr>
          <a:xfrm>
            <a:off x="3131643" y="3587307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稻草人谬误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96663B4-CDD6-4F09-8051-23DC8F5FB174}"/>
              </a:ext>
            </a:extLst>
          </p:cNvPr>
          <p:cNvSpPr/>
          <p:nvPr/>
        </p:nvSpPr>
        <p:spPr>
          <a:xfrm>
            <a:off x="2510410" y="4234036"/>
            <a:ext cx="2304256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无效前件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45D0E96-B6AF-4719-B9D2-1F36F73167CD}"/>
              </a:ext>
            </a:extLst>
          </p:cNvPr>
          <p:cNvSpPr/>
          <p:nvPr/>
        </p:nvSpPr>
        <p:spPr>
          <a:xfrm>
            <a:off x="3301702" y="4485762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转移举证责任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12FF7A4-9CC7-4EE9-84C3-00EDD39CACB8}"/>
              </a:ext>
            </a:extLst>
          </p:cNvPr>
          <p:cNvSpPr/>
          <p:nvPr/>
        </p:nvSpPr>
        <p:spPr>
          <a:xfrm>
            <a:off x="3229645" y="4007983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分布谬误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2498302-12A6-4321-95DE-835F8513FB0B}"/>
              </a:ext>
            </a:extLst>
          </p:cNvPr>
          <p:cNvSpPr/>
          <p:nvPr/>
        </p:nvSpPr>
        <p:spPr>
          <a:xfrm>
            <a:off x="2926746" y="3112046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偶例谬误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00D32A-80E7-4AC9-9DE6-5187CAB54A8C}"/>
              </a:ext>
            </a:extLst>
          </p:cNvPr>
          <p:cNvSpPr/>
          <p:nvPr/>
        </p:nvSpPr>
        <p:spPr>
          <a:xfrm>
            <a:off x="1899058" y="3304235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笼统概述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C58A879-C1A6-4B17-B7C8-E9F0336AE975}"/>
              </a:ext>
            </a:extLst>
          </p:cNvPr>
          <p:cNvSpPr/>
          <p:nvPr/>
        </p:nvSpPr>
        <p:spPr>
          <a:xfrm>
            <a:off x="3934897" y="2806460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不当分割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6215002-97B0-45F1-9B56-F666FC7B2DA9}"/>
              </a:ext>
            </a:extLst>
          </p:cNvPr>
          <p:cNvSpPr/>
          <p:nvPr/>
        </p:nvSpPr>
        <p:spPr>
          <a:xfrm>
            <a:off x="3991903" y="3300325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逸事论据举证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5A52C80-8231-43E2-A47C-2F60E16BAFDE}"/>
              </a:ext>
            </a:extLst>
          </p:cNvPr>
          <p:cNvSpPr/>
          <p:nvPr/>
        </p:nvSpPr>
        <p:spPr>
          <a:xfrm>
            <a:off x="5077005" y="3090558"/>
            <a:ext cx="2517059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采樱桃偏见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A81E263-9120-4D21-83A6-F3CB13E22358}"/>
              </a:ext>
            </a:extLst>
          </p:cNvPr>
          <p:cNvSpPr/>
          <p:nvPr/>
        </p:nvSpPr>
        <p:spPr>
          <a:xfrm>
            <a:off x="2697925" y="3910753"/>
            <a:ext cx="2908033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误导性鲜活个案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834EEE6-37D6-4082-9D1D-E793DCF51B8C}"/>
              </a:ext>
            </a:extLst>
          </p:cNvPr>
          <p:cNvSpPr/>
          <p:nvPr/>
        </p:nvSpPr>
        <p:spPr>
          <a:xfrm>
            <a:off x="2773232" y="3300325"/>
            <a:ext cx="2908033" cy="83631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B01513"/>
                </a:solidFill>
              </a:rPr>
              <a:t>诉诸阴谋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6A1D181-652D-4862-BFA6-2688C9748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45" y="2504700"/>
            <a:ext cx="4188429" cy="2353050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26B3D0D-46EC-42DF-B9D5-A057255056D0}"/>
              </a:ext>
            </a:extLst>
          </p:cNvPr>
          <p:cNvSpPr/>
          <p:nvPr/>
        </p:nvSpPr>
        <p:spPr>
          <a:xfrm>
            <a:off x="3767354" y="339309"/>
            <a:ext cx="3452636" cy="13002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</a:rPr>
              <a:t>No Evidence of</a:t>
            </a:r>
            <a:r>
              <a:rPr lang="zh-CN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</a:rPr>
              <a:t>Harm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（不是 </a:t>
            </a:r>
            <a:r>
              <a:rPr lang="en-US" altLang="zh-CN" b="1" dirty="0">
                <a:solidFill>
                  <a:schemeClr val="tx1"/>
                </a:solidFill>
              </a:rPr>
              <a:t>Have Evidence of No Harm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BD76C3C3-BBC5-4825-BAE4-59F1B43B5FC5}"/>
              </a:ext>
            </a:extLst>
          </p:cNvPr>
          <p:cNvSpPr txBox="1">
            <a:spLocks/>
          </p:cNvSpPr>
          <p:nvPr/>
        </p:nvSpPr>
        <p:spPr bwMode="auto">
          <a:xfrm>
            <a:off x="2121416" y="2952240"/>
            <a:ext cx="5609185" cy="3257550"/>
          </a:xfrm>
          <a:prstGeom prst="foldedCorner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2B777D"/>
              </a:buClr>
            </a:pPr>
            <a:r>
              <a:rPr lang="zh-CN" altLang="en-US" sz="3200" b="1" dirty="0">
                <a:solidFill>
                  <a:schemeClr val="bg1"/>
                </a:solidFill>
              </a:rPr>
              <a:t>科学研究的方法论：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Clr>
                <a:srgbClr val="2B777D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以已验证的事实为依据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Clr>
                <a:srgbClr val="2B777D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以未验证的假设为目标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Clr>
                <a:srgbClr val="2B777D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以可观测的现象为佐证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Clr>
                <a:srgbClr val="2B777D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以严谨可靠的推理为工具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50"/>
                            </p:stCondLst>
                            <p:childTnLst>
                              <p:par>
                                <p:cTn id="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50"/>
                            </p:stCondLst>
                            <p:childTnLst>
                              <p:par>
                                <p:cTn id="10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8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160"/>
                            </p:stCondLst>
                            <p:childTnLst>
                              <p:par>
                                <p:cTn id="1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8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240"/>
                            </p:stCondLst>
                            <p:childTnLst>
                              <p:par>
                                <p:cTn id="1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8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320"/>
                            </p:stCondLst>
                            <p:childTnLst>
                              <p:par>
                                <p:cTn id="1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8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400"/>
                            </p:stCondLst>
                            <p:childTnLst>
                              <p:par>
                                <p:cTn id="1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8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480"/>
                            </p:stCondLst>
                            <p:childTnLst>
                              <p:par>
                                <p:cTn id="1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8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60"/>
                            </p:stCondLst>
                            <p:childTnLst>
                              <p:par>
                                <p:cTn id="1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8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640"/>
                            </p:stCondLst>
                            <p:childTnLst>
                              <p:par>
                                <p:cTn id="1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defTabSz="457207" eaLnBrk="1" fontAlgn="auto" hangingPunct="1">
              <a:spcAft>
                <a:spcPts val="0"/>
              </a:spcAft>
              <a:defRPr/>
            </a:pPr>
            <a:r>
              <a:rPr lang="zh-CN" altLang="en-US" sz="44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任课教师      张昊迪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600" y="1412776"/>
            <a:ext cx="8763880" cy="5373687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2"/>
              <a:buChar char=""/>
              <a:defRPr/>
            </a:pPr>
            <a:r>
              <a:rPr lang="zh-CN" altLang="en-US" dirty="0"/>
              <a:t>物联网中心</a:t>
            </a:r>
            <a:endParaRPr lang="en-US" altLang="zh-CN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2"/>
              <a:buChar char=""/>
              <a:defRPr/>
            </a:pPr>
            <a:r>
              <a:rPr lang="zh-CN" altLang="en-US" dirty="0"/>
              <a:t>研究方向：</a:t>
            </a:r>
            <a:r>
              <a:rPr lang="en-US" altLang="zh-CN" dirty="0"/>
              <a:t>AI</a:t>
            </a:r>
            <a:r>
              <a:rPr lang="zh-CN" altLang="en-US" dirty="0"/>
              <a:t>、</a:t>
            </a:r>
            <a:r>
              <a:rPr lang="en-US" altLang="zh-CN" dirty="0"/>
              <a:t>Deep learning</a:t>
            </a:r>
            <a:r>
              <a:rPr lang="zh-CN" altLang="en-US" dirty="0"/>
              <a:t>、</a:t>
            </a:r>
            <a:r>
              <a:rPr lang="en-US" altLang="zh-CN" dirty="0"/>
              <a:t>NLP</a:t>
            </a:r>
            <a:r>
              <a:rPr lang="zh-CN" altLang="en-US" dirty="0"/>
              <a:t>、</a:t>
            </a:r>
            <a:r>
              <a:rPr lang="en-US" altLang="zh-CN" dirty="0"/>
              <a:t>game AI</a:t>
            </a:r>
            <a:r>
              <a:rPr lang="zh-CN" altLang="en-US" dirty="0"/>
              <a:t>、</a:t>
            </a:r>
            <a:r>
              <a:rPr lang="en-US" altLang="zh-CN" dirty="0"/>
              <a:t>crowdsourcing</a:t>
            </a:r>
            <a:r>
              <a:rPr lang="zh-CN" altLang="en-US" dirty="0"/>
              <a:t>等</a:t>
            </a:r>
            <a:endParaRPr lang="en-US" altLang="zh-CN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2"/>
              <a:buChar char=""/>
              <a:defRPr/>
            </a:pPr>
            <a:r>
              <a:rPr lang="zh-CN" altLang="en-US" dirty="0"/>
              <a:t>办公地点：南区计算机大楼</a:t>
            </a:r>
            <a:r>
              <a:rPr lang="en-US" altLang="zh-CN" dirty="0"/>
              <a:t>941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2"/>
              <a:buChar char=""/>
              <a:defRPr/>
            </a:pPr>
            <a:r>
              <a:rPr lang="zh-CN" altLang="en-US" dirty="0"/>
              <a:t>邮箱</a:t>
            </a:r>
            <a:r>
              <a:rPr lang="en-US" altLang="zh-CN" dirty="0"/>
              <a:t> </a:t>
            </a:r>
            <a:r>
              <a:rPr lang="en-US" altLang="zh-CN" sz="2600" dirty="0">
                <a:hlinkClick r:id="rId2"/>
              </a:rPr>
              <a:t>hdzhang@szu.edu.cn</a:t>
            </a:r>
            <a:r>
              <a:rPr lang="en-US" altLang="zh-CN" sz="2600" dirty="0"/>
              <a:t>  or  </a:t>
            </a:r>
            <a:r>
              <a:rPr lang="en-US" altLang="zh-CN" sz="2600" dirty="0">
                <a:hlinkClick r:id="rId3"/>
              </a:rPr>
              <a:t>zhanghd.ustc@gmail.com</a:t>
            </a:r>
            <a:endParaRPr lang="en-US" altLang="zh-CN" sz="2600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2"/>
              <a:buChar char=""/>
              <a:defRPr/>
            </a:pPr>
            <a:r>
              <a:rPr lang="en-US" altLang="zh-CN" sz="2800" b="1" dirty="0">
                <a:hlinkClick r:id="rId4"/>
              </a:rPr>
              <a:t>More about </a:t>
            </a:r>
            <a:r>
              <a:rPr lang="en-US" altLang="zh-CN" b="1" dirty="0">
                <a:hlinkClick r:id="rId4"/>
              </a:rPr>
              <a:t>me</a:t>
            </a:r>
            <a:endParaRPr lang="en-US" altLang="zh-CN" sz="2800" b="1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2"/>
              <a:buChar char=""/>
              <a:defRPr/>
            </a:pPr>
            <a:endParaRPr lang="en-US" altLang="zh-CN" sz="1600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zh-CN" altLang="en-US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71267-4517-427B-BC30-239780150287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5436096" y="4581128"/>
            <a:ext cx="3240088" cy="1152525"/>
          </a:xfrm>
          <a:prstGeom prst="roundRect">
            <a:avLst/>
          </a:prstGeom>
          <a:solidFill>
            <a:srgbClr val="0070C0">
              <a:alpha val="47843"/>
            </a:srgb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latin typeface="Arial Black" panose="020B0A04020102020204" pitchFamily="34" charset="0"/>
              </a:rPr>
              <a:t>Welcome to join my group!</a:t>
            </a:r>
            <a:endParaRPr lang="zh-CN" alt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53F933-7113-4103-A7E3-93CF17F85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r="11182"/>
          <a:stretch/>
        </p:blipFill>
        <p:spPr>
          <a:xfrm>
            <a:off x="6058768" y="3093166"/>
            <a:ext cx="1728192" cy="1446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A644F-6137-4295-98C2-838F0F3F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额外的话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EACCE-D2D2-4FE6-BB4D-1CC672CE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认知发展阶段：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无知的确定（</a:t>
            </a:r>
            <a:r>
              <a:rPr lang="en-US" altLang="zh-CN" dirty="0"/>
              <a:t>Ignorant Certainty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有知的困惑（</a:t>
            </a:r>
            <a:r>
              <a:rPr lang="en-US" altLang="zh-CN" dirty="0"/>
              <a:t>Intelligent Confusing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批判性思考（</a:t>
            </a:r>
            <a:r>
              <a:rPr lang="en-US" altLang="zh-CN" dirty="0"/>
              <a:t>Critical Thinking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371600" lvl="2" indent="-514350">
              <a:buFont typeface="+mj-lt"/>
              <a:buAutoNum type="alphaUcPeriod"/>
            </a:pPr>
            <a:r>
              <a:rPr lang="zh-CN" altLang="en-US" dirty="0"/>
              <a:t>善于对通常被接受的结论提出疑问和挑战，而非无条件地接受权威结论；</a:t>
            </a:r>
            <a:endParaRPr lang="en-US" altLang="zh-CN" dirty="0"/>
          </a:p>
          <a:p>
            <a:pPr marL="1371600" lvl="2" indent="-514350">
              <a:buFont typeface="+mj-lt"/>
              <a:buAutoNum type="alphaUcPeriod"/>
            </a:pPr>
            <a:r>
              <a:rPr lang="zh-CN" altLang="en-US" dirty="0"/>
              <a:t>用分析性和建设性的论理方式对疑问和挑战提出解释并做出判断，而不是随意接受质疑者或挑战者的论点。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26F79-9FB3-4D68-AA50-CCA5FD93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1C586-630F-4006-81BB-C55D7F841044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8A5F4C8A-7A49-4636-A28B-F6007A992BDA}"/>
                  </a:ext>
                </a:extLst>
              </p:cNvPr>
              <p:cNvSpPr/>
              <p:nvPr/>
            </p:nvSpPr>
            <p:spPr>
              <a:xfrm>
                <a:off x="4006208" y="2824956"/>
                <a:ext cx="4248150" cy="1400175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师者，</a:t>
                </a:r>
                <a:endParaRPr lang="en-US" altLang="zh-CN" sz="32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传道，授业，解惑。</a:t>
                </a:r>
              </a:p>
              <a:p>
                <a:pPr algn="r"/>
                <a:r>
                  <a:rPr lang="en-US" altLang="zh-CN" sz="2400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——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韩愈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∙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师说</a:t>
                </a: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8A5F4C8A-7A49-4636-A28B-F6007A992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208" y="2824956"/>
                <a:ext cx="4248150" cy="14001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5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3.88889E-6 -0.2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4951412" cy="4957762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古老又年轻的学科</a:t>
            </a:r>
            <a:endParaRPr lang="en-US" altLang="zh-CN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数理逻辑</a:t>
            </a:r>
            <a:endParaRPr lang="en-US" altLang="zh-CN" dirty="0"/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亚里士多德（</a:t>
            </a:r>
            <a:r>
              <a:rPr lang="en-US" altLang="zh-CN" dirty="0"/>
              <a:t>B.C. 384 - B.C. 322</a:t>
            </a:r>
            <a:r>
              <a:rPr lang="zh-CN" altLang="en-US" dirty="0"/>
              <a:t>）三段论</a:t>
            </a:r>
            <a:endParaRPr lang="en-US" altLang="zh-CN" dirty="0"/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19</a:t>
            </a:r>
            <a:r>
              <a:rPr lang="zh-CN" altLang="en-US" dirty="0"/>
              <a:t>世纪中叶 </a:t>
            </a:r>
            <a:r>
              <a:rPr lang="en-US" altLang="zh-CN" dirty="0"/>
              <a:t>George Boole</a:t>
            </a:r>
            <a:r>
              <a:rPr lang="zh-CN" altLang="en-US" dirty="0"/>
              <a:t>等系统逻辑方法</a:t>
            </a:r>
            <a:endParaRPr lang="en-US" altLang="zh-CN" dirty="0"/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人工智能！</a:t>
            </a:r>
            <a:endParaRPr lang="en-US" altLang="zh-CN" dirty="0"/>
          </a:p>
          <a:p>
            <a:pPr marL="914416" lvl="2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4236-ACA1-486C-BBAE-806B8D78AB97}" type="slidenum">
              <a:rPr lang="en-US" altLang="zh-CN"/>
              <a:pPr/>
              <a:t>21</a:t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4951412" cy="4957762"/>
          </a:xfrm>
        </p:spPr>
        <p:txBody>
          <a:bodyPr/>
          <a:lstStyle/>
          <a:p>
            <a:pPr eaLnBrk="1" hangingPunct="1"/>
            <a:r>
              <a:rPr lang="zh-CN" altLang="en-US"/>
              <a:t>人工智能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C38F-F5B1-4509-92DF-CE8ABD748009}" type="slidenum">
              <a:rPr lang="en-US" altLang="zh-CN"/>
              <a:pPr/>
              <a:t>22</a:t>
            </a:fld>
            <a:endParaRPr lang="en-US" altLang="zh-CN"/>
          </a:p>
        </p:txBody>
      </p:sp>
      <p:pic>
        <p:nvPicPr>
          <p:cNvPr id="24581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2284413"/>
            <a:ext cx="7759700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4891088" y="427038"/>
            <a:ext cx="2813050" cy="2220912"/>
          </a:xfrm>
          <a:prstGeom prst="roundRect">
            <a:avLst/>
          </a:prstGeom>
          <a:solidFill>
            <a:srgbClr val="E6B729">
              <a:alpha val="41176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John McCarthy</a:t>
            </a:r>
          </a:p>
          <a:p>
            <a:pPr algn="ctr" eaLnBrk="1" hangingPunct="1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 Marvin Minsky Nathaniel Rochester Claude Shannon</a:t>
            </a:r>
          </a:p>
          <a:p>
            <a:pPr algn="ctr" eaLnBrk="1" hangingPunct="1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Allen Newell</a:t>
            </a:r>
          </a:p>
          <a:p>
            <a:pPr algn="ctr" eaLnBrk="1" hangingPunct="1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Herbert Simon</a:t>
            </a:r>
          </a:p>
          <a:p>
            <a:pPr algn="ctr" eaLnBrk="1" hangingPunct="1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……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048625" cy="4957762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人工智能</a:t>
            </a:r>
            <a:endParaRPr lang="en-US" altLang="zh-CN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>
                <a:solidFill>
                  <a:srgbClr val="92D050"/>
                </a:solidFill>
              </a:rPr>
              <a:t>开端与第一次热潮 </a:t>
            </a:r>
            <a:r>
              <a:rPr lang="en-US" altLang="zh-CN" dirty="0">
                <a:solidFill>
                  <a:srgbClr val="92D050"/>
                </a:solidFill>
              </a:rPr>
              <a:t>50~60</a:t>
            </a:r>
            <a:r>
              <a:rPr lang="zh-CN" altLang="en-US" dirty="0">
                <a:solidFill>
                  <a:srgbClr val="92D050"/>
                </a:solidFill>
              </a:rPr>
              <a:t>年代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第一次低谷 </a:t>
            </a:r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70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年代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>
                <a:solidFill>
                  <a:srgbClr val="92D050"/>
                </a:solidFill>
              </a:rPr>
              <a:t>第二次热潮 </a:t>
            </a:r>
            <a:r>
              <a:rPr lang="en-US" altLang="zh-CN" dirty="0">
                <a:solidFill>
                  <a:srgbClr val="92D050"/>
                </a:solidFill>
              </a:rPr>
              <a:t>70</a:t>
            </a:r>
            <a:r>
              <a:rPr lang="zh-CN" altLang="en-US" dirty="0">
                <a:solidFill>
                  <a:srgbClr val="92D050"/>
                </a:solidFill>
              </a:rPr>
              <a:t>年代末</a:t>
            </a:r>
            <a:r>
              <a:rPr lang="en-US" altLang="zh-CN" dirty="0">
                <a:solidFill>
                  <a:srgbClr val="92D050"/>
                </a:solidFill>
              </a:rPr>
              <a:t>~90</a:t>
            </a:r>
            <a:r>
              <a:rPr lang="zh-CN" altLang="en-US" dirty="0">
                <a:solidFill>
                  <a:srgbClr val="92D050"/>
                </a:solidFill>
              </a:rPr>
              <a:t>年代</a:t>
            </a:r>
            <a:r>
              <a:rPr lang="zh-CN" altLang="en-US" dirty="0"/>
              <a:t>	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第二次低谷 </a:t>
            </a:r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90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年代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>
                <a:solidFill>
                  <a:srgbClr val="92D050"/>
                </a:solidFill>
              </a:rPr>
              <a:t>第三次热潮 近几年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D4556-257E-446F-9685-C0EBA358C33E}" type="slidenum">
              <a:rPr lang="en-US" altLang="zh-CN"/>
              <a:pPr/>
              <a:t>23</a:t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048625" cy="5218112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人工智能</a:t>
            </a:r>
            <a:endParaRPr lang="en-US" altLang="zh-CN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>
                <a:solidFill>
                  <a:srgbClr val="92D050"/>
                </a:solidFill>
              </a:rPr>
              <a:t>开端与第一次热潮 </a:t>
            </a:r>
            <a:r>
              <a:rPr lang="en-US" altLang="zh-CN" dirty="0">
                <a:solidFill>
                  <a:srgbClr val="92D050"/>
                </a:solidFill>
              </a:rPr>
              <a:t>50~60</a:t>
            </a:r>
            <a:r>
              <a:rPr lang="zh-CN" altLang="en-US" dirty="0">
                <a:solidFill>
                  <a:srgbClr val="92D050"/>
                </a:solidFill>
              </a:rPr>
              <a:t>年代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过于乐观的认识：</a:t>
            </a:r>
            <a:r>
              <a:rPr lang="en-US" altLang="zh-CN" dirty="0"/>
              <a:t>Machines will be capable, within 10/20 years, of doing any work a man can do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机器定理证明：</a:t>
            </a:r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1955-1957</a:t>
            </a:r>
            <a:r>
              <a:rPr lang="zh-CN" altLang="en-US" dirty="0"/>
              <a:t>，</a:t>
            </a:r>
            <a:r>
              <a:rPr lang="en-US" altLang="zh-CN" dirty="0"/>
              <a:t>Newell and Simon’s LR</a:t>
            </a:r>
            <a:r>
              <a:rPr lang="zh-CN" altLang="en-US" dirty="0"/>
              <a:t>以及</a:t>
            </a:r>
            <a:r>
              <a:rPr lang="en-US" altLang="zh-CN" dirty="0"/>
              <a:t>GPS</a:t>
            </a:r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1959 </a:t>
            </a:r>
            <a:r>
              <a:rPr lang="zh-CN" altLang="en-US" dirty="0"/>
              <a:t>王浩 “王算法”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逻辑编程语言</a:t>
            </a:r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1958 John McCarthy LISP</a:t>
            </a:r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1972 Prolog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860A-FBE0-4C60-BB2F-53715AC1A985}" type="slidenum">
              <a:rPr lang="en-US" altLang="zh-CN"/>
              <a:pPr/>
              <a:t>24</a:t>
            </a:fld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048625" cy="4884737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人工智能</a:t>
            </a:r>
            <a:endParaRPr lang="en-US" altLang="zh-CN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kumimoji="1" lang="zh-CN" altLang="en-US" dirty="0"/>
              <a:t>第一次低谷 </a:t>
            </a:r>
            <a:r>
              <a:rPr kumimoji="1" lang="en-US" altLang="zh-CN" dirty="0"/>
              <a:t>70</a:t>
            </a:r>
            <a:r>
              <a:rPr kumimoji="1" lang="zh-CN" altLang="en-US" dirty="0"/>
              <a:t>年代</a:t>
            </a:r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kumimoji="1" lang="en-US" altLang="zh-CN" dirty="0"/>
              <a:t>1974</a:t>
            </a:r>
            <a:r>
              <a:rPr kumimoji="1" lang="zh-CN" altLang="en-US" dirty="0"/>
              <a:t> </a:t>
            </a:r>
            <a:r>
              <a:rPr kumimoji="1" lang="en-US" altLang="zh-CN" dirty="0"/>
              <a:t>Sir</a:t>
            </a:r>
            <a:r>
              <a:rPr kumimoji="1" lang="zh-CN" altLang="en-US" dirty="0"/>
              <a:t> </a:t>
            </a:r>
            <a:r>
              <a:rPr kumimoji="1" lang="en-US" altLang="zh-CN" dirty="0"/>
              <a:t>James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Lighthill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ARPA</a:t>
            </a:r>
            <a:r>
              <a:rPr kumimoji="1" lang="zh-CN" altLang="en-US" dirty="0"/>
              <a:t>（</a:t>
            </a:r>
            <a:r>
              <a:rPr kumimoji="1" lang="en-US" altLang="zh-CN" dirty="0"/>
              <a:t>DARPA</a:t>
            </a:r>
            <a:r>
              <a:rPr kumimoji="1" lang="zh-CN" altLang="en-US" dirty="0"/>
              <a:t>前身）停止从</a:t>
            </a:r>
            <a:r>
              <a:rPr kumimoji="1" lang="en-US" altLang="zh-CN" dirty="0"/>
              <a:t>58</a:t>
            </a:r>
            <a:r>
              <a:rPr kumimoji="1" lang="zh-CN" altLang="en-US" dirty="0"/>
              <a:t>年开始的每年</a:t>
            </a:r>
            <a:r>
              <a:rPr kumimoji="1" lang="en-US" altLang="zh-CN" dirty="0"/>
              <a:t>300w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Funding</a:t>
            </a:r>
            <a:endParaRPr kumimoji="1" lang="zh-CN" altLang="en-US" dirty="0"/>
          </a:p>
          <a:p>
            <a:pPr marL="1143020" lvl="2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In 1969, John McCarthy</a:t>
            </a:r>
            <a:r>
              <a:rPr lang="zh-CN" altLang="en-US" dirty="0"/>
              <a:t>提出</a:t>
            </a:r>
            <a:r>
              <a:rPr lang="en-US" altLang="zh-CN" dirty="0"/>
              <a:t>Frame Problem</a:t>
            </a:r>
            <a:endParaRPr lang="zh-CN" altLang="en-US" dirty="0"/>
          </a:p>
          <a:p>
            <a:pPr marL="1600227" lvl="3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初期解法的失败（</a:t>
            </a:r>
            <a:r>
              <a:rPr lang="en-US" altLang="zh-CN" dirty="0"/>
              <a:t>Yale</a:t>
            </a:r>
            <a:r>
              <a:rPr lang="zh-CN" altLang="en-US" dirty="0"/>
              <a:t> </a:t>
            </a:r>
            <a:r>
              <a:rPr lang="en-US" altLang="zh-CN" dirty="0"/>
              <a:t>Shooting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）</a:t>
            </a:r>
          </a:p>
          <a:p>
            <a:pPr marL="1600227" lvl="3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the </a:t>
            </a:r>
            <a:r>
              <a:rPr lang="en-US" altLang="zh-CN" b="1" dirty="0"/>
              <a:t>Ramification Problem</a:t>
            </a:r>
            <a:endParaRPr lang="zh-CN" altLang="en-US" b="1" dirty="0"/>
          </a:p>
          <a:p>
            <a:pPr marL="1600227" lvl="3" indent="-228604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Quantification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kumimoji="1" lang="zh-CN" altLang="en-US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kumimoji="1" lang="zh-CN" altLang="en-US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BD33-9259-4551-8A04-E9BB93EB6B2E}" type="slidenum">
              <a:rPr lang="en-US" altLang="zh-CN"/>
              <a:pPr/>
              <a:t>25</a:t>
            </a:fld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048625" cy="4884737"/>
          </a:xfrm>
        </p:spPr>
        <p:txBody>
          <a:bodyPr/>
          <a:lstStyle/>
          <a:p>
            <a:pPr eaLnBrk="1" hangingPunct="1"/>
            <a:r>
              <a:rPr lang="zh-CN" altLang="en-US"/>
              <a:t>人工智能</a:t>
            </a:r>
            <a:endParaRPr lang="en-US" altLang="zh-CN"/>
          </a:p>
          <a:p>
            <a:pPr lvl="1" eaLnBrk="1" hangingPunct="1"/>
            <a:r>
              <a:rPr kumimoji="1" lang="zh-CN" altLang="en-US"/>
              <a:t>第二次热潮 </a:t>
            </a:r>
            <a:r>
              <a:rPr kumimoji="1" lang="en-US" altLang="zh-CN"/>
              <a:t>70</a:t>
            </a:r>
            <a:r>
              <a:rPr kumimoji="1" lang="zh-CN" altLang="en-US"/>
              <a:t>年代末</a:t>
            </a:r>
            <a:r>
              <a:rPr kumimoji="1" lang="en-US" altLang="zh-CN"/>
              <a:t>~90</a:t>
            </a:r>
            <a:r>
              <a:rPr kumimoji="1" lang="zh-CN" altLang="en-US"/>
              <a:t>年代	</a:t>
            </a:r>
          </a:p>
          <a:p>
            <a:pPr lvl="2" eaLnBrk="1" hangingPunct="1"/>
            <a:r>
              <a:rPr kumimoji="1" lang="zh-CN" altLang="en-US"/>
              <a:t>专家系统</a:t>
            </a:r>
          </a:p>
          <a:p>
            <a:pPr lvl="2" eaLnBrk="1" hangingPunct="1"/>
            <a:r>
              <a:rPr kumimoji="1" lang="en-US" altLang="zh-CN"/>
              <a:t>1986</a:t>
            </a:r>
            <a:r>
              <a:rPr kumimoji="1" lang="zh-CN" altLang="en-US"/>
              <a:t> </a:t>
            </a:r>
            <a:r>
              <a:rPr kumimoji="1" lang="en-US" altLang="zh-CN"/>
              <a:t>Robert</a:t>
            </a:r>
            <a:r>
              <a:rPr kumimoji="1" lang="zh-CN" altLang="en-US"/>
              <a:t> </a:t>
            </a:r>
            <a:r>
              <a:rPr kumimoji="1" lang="en-US" altLang="zh-CN"/>
              <a:t>Kowaski</a:t>
            </a:r>
            <a:r>
              <a:rPr kumimoji="1" lang="zh-CN" altLang="en-US"/>
              <a:t> </a:t>
            </a:r>
            <a:r>
              <a:rPr kumimoji="1" lang="en-US" altLang="zh-CN"/>
              <a:t>Event</a:t>
            </a:r>
            <a:r>
              <a:rPr kumimoji="1" lang="zh-CN" altLang="en-US"/>
              <a:t> </a:t>
            </a:r>
            <a:r>
              <a:rPr kumimoji="1" lang="en-US" altLang="zh-CN"/>
              <a:t>Calculus</a:t>
            </a:r>
            <a:endParaRPr kumimoji="1" lang="zh-CN" altLang="en-US"/>
          </a:p>
          <a:p>
            <a:pPr lvl="2" eaLnBrk="1" hangingPunct="1"/>
            <a:r>
              <a:rPr kumimoji="1" lang="en-US" altLang="zh-CN"/>
              <a:t>1991</a:t>
            </a:r>
            <a:r>
              <a:rPr kumimoji="1" lang="zh-CN" altLang="en-US"/>
              <a:t> </a:t>
            </a:r>
            <a:r>
              <a:rPr kumimoji="1" lang="en-US" altLang="zh-CN"/>
              <a:t>Raymond</a:t>
            </a:r>
            <a:r>
              <a:rPr kumimoji="1" lang="zh-CN" altLang="en-US"/>
              <a:t> </a:t>
            </a:r>
            <a:r>
              <a:rPr kumimoji="1" lang="en-US" altLang="zh-CN"/>
              <a:t>Reiter</a:t>
            </a:r>
            <a:r>
              <a:rPr kumimoji="1" lang="zh-CN" altLang="en-US"/>
              <a:t> </a:t>
            </a:r>
            <a:r>
              <a:rPr kumimoji="1" lang="en-US" altLang="zh-CN"/>
              <a:t>Situation</a:t>
            </a:r>
            <a:r>
              <a:rPr kumimoji="1" lang="zh-CN" altLang="en-US"/>
              <a:t> </a:t>
            </a:r>
            <a:r>
              <a:rPr kumimoji="1" lang="en-US" altLang="zh-CN"/>
              <a:t>Calculus</a:t>
            </a:r>
            <a:r>
              <a:rPr kumimoji="1" lang="zh-CN" altLang="en-US"/>
              <a:t>（基于</a:t>
            </a:r>
            <a:r>
              <a:rPr kumimoji="1" lang="en-US" altLang="zh-CN"/>
              <a:t>John</a:t>
            </a:r>
            <a:r>
              <a:rPr kumimoji="1" lang="zh-CN" altLang="en-US"/>
              <a:t> </a:t>
            </a:r>
            <a:r>
              <a:rPr kumimoji="1" lang="en-US" altLang="zh-CN"/>
              <a:t>McCarthy</a:t>
            </a:r>
            <a:r>
              <a:rPr kumimoji="1" lang="zh-CN" altLang="en-US"/>
              <a:t> </a:t>
            </a:r>
            <a:r>
              <a:rPr kumimoji="1" lang="en-US" altLang="zh-CN"/>
              <a:t>1986</a:t>
            </a:r>
            <a:r>
              <a:rPr kumimoji="1" lang="zh-CN" altLang="en-US"/>
              <a:t>年工作）</a:t>
            </a:r>
          </a:p>
          <a:p>
            <a:pPr lvl="1" eaLnBrk="1" hangingPunct="1"/>
            <a:endParaRPr kumimoji="1" lang="zh-CN" altLang="en-US"/>
          </a:p>
          <a:p>
            <a:pPr lvl="1" eaLnBrk="1" hangingPunct="1"/>
            <a:endParaRPr kumimoji="1" lang="zh-CN" altLang="en-US"/>
          </a:p>
          <a:p>
            <a:pPr eaLnBrk="1" hangingPunct="1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6A66-A3D4-41BF-A47F-3CC7DA88A236}" type="slidenum">
              <a:rPr lang="en-US" altLang="zh-CN"/>
              <a:pPr/>
              <a:t>26</a:t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048625" cy="4884737"/>
          </a:xfrm>
        </p:spPr>
        <p:txBody>
          <a:bodyPr/>
          <a:lstStyle/>
          <a:p>
            <a:pPr eaLnBrk="1" hangingPunct="1"/>
            <a:r>
              <a:rPr lang="zh-CN" altLang="en-US"/>
              <a:t>人工智能</a:t>
            </a:r>
            <a:endParaRPr lang="en-US" altLang="zh-CN"/>
          </a:p>
          <a:p>
            <a:pPr lvl="1" eaLnBrk="1" hangingPunct="1"/>
            <a:r>
              <a:rPr kumimoji="1" lang="zh-CN" altLang="en-US"/>
              <a:t>第二次低谷 </a:t>
            </a:r>
            <a:r>
              <a:rPr kumimoji="1" lang="en-US" altLang="zh-CN"/>
              <a:t>90</a:t>
            </a:r>
            <a:r>
              <a:rPr kumimoji="1" lang="zh-CN" altLang="en-US"/>
              <a:t>年代</a:t>
            </a:r>
          </a:p>
          <a:p>
            <a:pPr lvl="2" eaLnBrk="1" hangingPunct="1"/>
            <a:r>
              <a:rPr kumimoji="1" lang="en-US" altLang="zh-CN"/>
              <a:t>LISP</a:t>
            </a:r>
            <a:r>
              <a:rPr kumimoji="1" lang="zh-CN" altLang="en-US"/>
              <a:t> </a:t>
            </a:r>
            <a:r>
              <a:rPr kumimoji="1" lang="en-US" altLang="zh-CN"/>
              <a:t>Machine</a:t>
            </a:r>
            <a:r>
              <a:rPr kumimoji="1" lang="zh-CN" altLang="en-US"/>
              <a:t>宣布失败</a:t>
            </a:r>
          </a:p>
          <a:p>
            <a:pPr lvl="2" eaLnBrk="1" hangingPunct="1"/>
            <a:r>
              <a:rPr kumimoji="1" lang="zh-CN" altLang="en-US"/>
              <a:t>日本第五代机失败</a:t>
            </a:r>
          </a:p>
          <a:p>
            <a:pPr lvl="2" eaLnBrk="1" hangingPunct="1"/>
            <a:r>
              <a:rPr kumimoji="1" lang="en-US" altLang="zh-CN"/>
              <a:t>Quantification</a:t>
            </a:r>
            <a:r>
              <a:rPr kumimoji="1" lang="zh-CN" altLang="en-US"/>
              <a:t> </a:t>
            </a:r>
            <a:r>
              <a:rPr kumimoji="1" lang="en-US" altLang="zh-CN"/>
              <a:t>Problem</a:t>
            </a:r>
            <a:r>
              <a:rPr kumimoji="1" lang="zh-CN" altLang="en-US"/>
              <a:t>基本解决</a:t>
            </a:r>
          </a:p>
          <a:p>
            <a:pPr lvl="2" eaLnBrk="1" hangingPunct="1"/>
            <a:r>
              <a:rPr kumimoji="1" lang="en-US" altLang="zh-CN"/>
              <a:t>Ramification</a:t>
            </a:r>
            <a:r>
              <a:rPr kumimoji="1" lang="zh-CN" altLang="en-US"/>
              <a:t> </a:t>
            </a:r>
            <a:r>
              <a:rPr kumimoji="1" lang="en-US" altLang="zh-CN"/>
              <a:t>Problem</a:t>
            </a:r>
            <a:r>
              <a:rPr kumimoji="1" lang="zh-CN" altLang="en-US"/>
              <a:t>部分解决</a:t>
            </a:r>
          </a:p>
          <a:p>
            <a:pPr lvl="3" eaLnBrk="1" hangingPunct="1"/>
            <a:r>
              <a:rPr kumimoji="1" lang="en-US" altLang="zh-CN"/>
              <a:t>McCain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Turner’s</a:t>
            </a:r>
            <a:r>
              <a:rPr kumimoji="1" lang="zh-CN" altLang="en-US"/>
              <a:t> </a:t>
            </a:r>
            <a:r>
              <a:rPr kumimoji="1" lang="en-US" altLang="zh-CN"/>
              <a:t>Causal</a:t>
            </a:r>
            <a:r>
              <a:rPr kumimoji="1" lang="zh-CN" altLang="en-US"/>
              <a:t> </a:t>
            </a:r>
            <a:r>
              <a:rPr kumimoji="1" lang="en-US" altLang="zh-CN"/>
              <a:t>Theory</a:t>
            </a:r>
            <a:r>
              <a:rPr kumimoji="1" lang="zh-CN" altLang="en-US"/>
              <a:t> </a:t>
            </a:r>
          </a:p>
          <a:p>
            <a:pPr lvl="3" eaLnBrk="1" hangingPunct="1"/>
            <a:r>
              <a:rPr kumimoji="1" lang="en-US" altLang="zh-CN"/>
              <a:t>Lin’s</a:t>
            </a:r>
            <a:r>
              <a:rPr kumimoji="1" lang="zh-CN" altLang="en-US"/>
              <a:t> </a:t>
            </a:r>
            <a:r>
              <a:rPr kumimoji="1" lang="en-US" altLang="zh-CN"/>
              <a:t>Causality</a:t>
            </a:r>
            <a:r>
              <a:rPr kumimoji="1" lang="zh-CN" altLang="en-US"/>
              <a:t> </a:t>
            </a:r>
          </a:p>
          <a:p>
            <a:pPr lvl="1" eaLnBrk="1" hangingPunct="1"/>
            <a:endParaRPr kumimoji="1" lang="zh-CN" altLang="en-US"/>
          </a:p>
          <a:p>
            <a:pPr lvl="1" eaLnBrk="1" hangingPunct="1"/>
            <a:endParaRPr kumimoji="1" lang="zh-CN" altLang="en-US"/>
          </a:p>
          <a:p>
            <a:pPr eaLnBrk="1" hangingPunct="1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F924-2905-46FB-B32C-94E14E8B0528}" type="slidenum">
              <a:rPr lang="en-US" altLang="zh-CN"/>
              <a:pPr/>
              <a:t>27</a:t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048625" cy="4884737"/>
          </a:xfrm>
        </p:spPr>
        <p:txBody>
          <a:bodyPr/>
          <a:lstStyle/>
          <a:p>
            <a:pPr eaLnBrk="1" hangingPunct="1"/>
            <a:r>
              <a:rPr lang="zh-CN" altLang="en-US"/>
              <a:t>人工智能</a:t>
            </a:r>
            <a:endParaRPr lang="en-US" altLang="zh-CN"/>
          </a:p>
          <a:p>
            <a:pPr lvl="1" eaLnBrk="1" hangingPunct="1"/>
            <a:r>
              <a:rPr kumimoji="1" lang="zh-CN" altLang="en-US"/>
              <a:t>第三次热潮</a:t>
            </a:r>
          </a:p>
          <a:p>
            <a:pPr lvl="2" eaLnBrk="1" hangingPunct="1"/>
            <a:r>
              <a:rPr kumimoji="1" lang="zh-CN" altLang="en-US"/>
              <a:t>深度学习</a:t>
            </a:r>
          </a:p>
          <a:p>
            <a:pPr lvl="2" eaLnBrk="1" hangingPunct="1"/>
            <a:r>
              <a:rPr kumimoji="1" lang="zh-CN" altLang="en-US"/>
              <a:t>逻辑系统计算效率：</a:t>
            </a:r>
            <a:r>
              <a:rPr kumimoji="1" lang="en-US" altLang="zh-CN"/>
              <a:t>NP-hard</a:t>
            </a:r>
            <a:endParaRPr kumimoji="1" lang="zh-CN" altLang="en-US"/>
          </a:p>
          <a:p>
            <a:pPr lvl="3" eaLnBrk="1" hangingPunct="1"/>
            <a:r>
              <a:rPr kumimoji="1" lang="en-US" altLang="zh-CN"/>
              <a:t>SAT</a:t>
            </a:r>
            <a:r>
              <a:rPr kumimoji="1" lang="zh-CN" altLang="en-US"/>
              <a:t> </a:t>
            </a:r>
            <a:r>
              <a:rPr kumimoji="1" lang="en-US" altLang="zh-CN"/>
              <a:t>solver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CSP</a:t>
            </a:r>
            <a:r>
              <a:rPr kumimoji="1" lang="zh-CN" altLang="en-US"/>
              <a:t> </a:t>
            </a:r>
            <a:r>
              <a:rPr kumimoji="1" lang="en-US" altLang="zh-CN"/>
              <a:t>solver</a:t>
            </a:r>
            <a:endParaRPr kumimoji="1" lang="zh-CN" altLang="en-US"/>
          </a:p>
          <a:p>
            <a:pPr lvl="3" eaLnBrk="1" hangingPunct="1"/>
            <a:r>
              <a:rPr kumimoji="1" lang="en-US" altLang="zh-CN"/>
              <a:t>2004</a:t>
            </a:r>
            <a:r>
              <a:rPr kumimoji="1" lang="zh-CN" altLang="en-US"/>
              <a:t> </a:t>
            </a:r>
            <a:r>
              <a:rPr kumimoji="1" lang="en-US" altLang="zh-CN"/>
              <a:t>Lin’s</a:t>
            </a:r>
            <a:r>
              <a:rPr kumimoji="1" lang="zh-CN" altLang="en-US"/>
              <a:t> </a:t>
            </a:r>
            <a:r>
              <a:rPr kumimoji="1" lang="en-US" altLang="zh-CN"/>
              <a:t>KR</a:t>
            </a:r>
            <a:r>
              <a:rPr kumimoji="1" lang="zh-CN" altLang="en-US"/>
              <a:t> </a:t>
            </a:r>
            <a:r>
              <a:rPr kumimoji="1" lang="en-US" altLang="zh-CN"/>
              <a:t>best</a:t>
            </a:r>
            <a:r>
              <a:rPr kumimoji="1" lang="zh-CN" altLang="en-US"/>
              <a:t> </a:t>
            </a:r>
            <a:r>
              <a:rPr kumimoji="1" lang="en-US" altLang="zh-CN"/>
              <a:t>paper</a:t>
            </a:r>
            <a:r>
              <a:rPr kumimoji="1" lang="zh-CN" altLang="en-US"/>
              <a:t> </a:t>
            </a:r>
            <a:r>
              <a:rPr kumimoji="1" lang="en-US" altLang="zh-CN"/>
              <a:t>ASP</a:t>
            </a:r>
            <a:endParaRPr kumimoji="1" lang="zh-CN" altLang="en-US"/>
          </a:p>
          <a:p>
            <a:pPr lvl="3" eaLnBrk="1" hangingPunct="1"/>
            <a:r>
              <a:rPr kumimoji="1" lang="en-US" altLang="zh-CN"/>
              <a:t>2009</a:t>
            </a:r>
            <a:r>
              <a:rPr kumimoji="1" lang="zh-CN" altLang="en-US"/>
              <a:t> </a:t>
            </a:r>
            <a:r>
              <a:rPr kumimoji="1" lang="en-US" altLang="zh-CN"/>
              <a:t>Zhao’s</a:t>
            </a:r>
            <a:r>
              <a:rPr kumimoji="1" lang="zh-CN" altLang="en-US"/>
              <a:t> </a:t>
            </a:r>
            <a:r>
              <a:rPr kumimoji="1" lang="en-US" altLang="zh-CN"/>
              <a:t>ASSAT</a:t>
            </a:r>
            <a:r>
              <a:rPr kumimoji="1" lang="zh-CN" altLang="en-US"/>
              <a:t> </a:t>
            </a:r>
            <a:r>
              <a:rPr kumimoji="1" lang="en-US" altLang="zh-CN"/>
              <a:t>solver</a:t>
            </a:r>
            <a:endParaRPr kumimoji="1" lang="zh-CN" altLang="en-US"/>
          </a:p>
          <a:p>
            <a:pPr lvl="3" eaLnBrk="1" hangingPunct="1"/>
            <a:r>
              <a:rPr kumimoji="1" lang="en-US" altLang="zh-CN"/>
              <a:t>ASP</a:t>
            </a:r>
            <a:r>
              <a:rPr kumimoji="1" lang="zh-CN" altLang="en-US"/>
              <a:t> </a:t>
            </a:r>
            <a:r>
              <a:rPr kumimoji="1" lang="en-US" altLang="zh-CN"/>
              <a:t>solver:</a:t>
            </a:r>
            <a:r>
              <a:rPr kumimoji="1" lang="zh-CN" altLang="en-US"/>
              <a:t> </a:t>
            </a:r>
            <a:r>
              <a:rPr kumimoji="1" lang="en-US" altLang="zh-CN"/>
              <a:t>CLASP</a:t>
            </a:r>
            <a:endParaRPr kumimoji="1" lang="zh-CN" altLang="en-US"/>
          </a:p>
          <a:p>
            <a:pPr lvl="1" eaLnBrk="1" hangingPunct="1"/>
            <a:endParaRPr kumimoji="1" lang="zh-CN" altLang="en-US"/>
          </a:p>
          <a:p>
            <a:pPr lvl="1" eaLnBrk="1" hangingPunct="1"/>
            <a:endParaRPr kumimoji="1" lang="zh-CN" altLang="en-US"/>
          </a:p>
          <a:p>
            <a:pPr eaLnBrk="1" hangingPunct="1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B1C7-A0CD-45F3-8FD5-325F8DBAC0B2}" type="slidenum">
              <a:rPr lang="en-US" altLang="zh-CN"/>
              <a:pPr/>
              <a:t>28</a:t>
            </a:fld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05954D-1DD0-4F2E-BF82-A9EF0980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t="368" r="24014" b="-372"/>
          <a:stretch>
            <a:fillRect/>
          </a:stretch>
        </p:blipFill>
        <p:spPr bwMode="auto">
          <a:xfrm>
            <a:off x="7938" y="762000"/>
            <a:ext cx="29845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图片包含 人员, 太阳镜, 户外, 掌握&#10;&#10;已生成极高可信度的说明">
            <a:extLst>
              <a:ext uri="{FF2B5EF4-FFF2-40B4-BE49-F238E27FC236}">
                <a16:creationId xmlns:a16="http://schemas.microsoft.com/office/drawing/2014/main" id="{25F0AACA-1406-4270-BB90-1515E52B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r="4156"/>
          <a:stretch>
            <a:fillRect/>
          </a:stretch>
        </p:blipFill>
        <p:spPr bwMode="auto">
          <a:xfrm>
            <a:off x="3089275" y="762000"/>
            <a:ext cx="3021013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图片包含 人员, 室内, 墙壁, 餐桌&#10;&#10;已生成极高可信度的说明">
            <a:extLst>
              <a:ext uri="{FF2B5EF4-FFF2-40B4-BE49-F238E27FC236}">
                <a16:creationId xmlns:a16="http://schemas.microsoft.com/office/drawing/2014/main" id="{C8CB39F1-66F8-42D3-966B-EF471486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4" r="18921" b="-2"/>
          <a:stretch>
            <a:fillRect/>
          </a:stretch>
        </p:blipFill>
        <p:spPr bwMode="auto">
          <a:xfrm>
            <a:off x="6184900" y="762000"/>
            <a:ext cx="29670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3E36AF65-4A9C-4647-9BD5-EDF409E73019}"/>
              </a:ext>
            </a:extLst>
          </p:cNvPr>
          <p:cNvSpPr txBox="1">
            <a:spLocks/>
          </p:cNvSpPr>
          <p:nvPr/>
        </p:nvSpPr>
        <p:spPr>
          <a:xfrm>
            <a:off x="1462088" y="4648200"/>
            <a:ext cx="6081712" cy="1152525"/>
          </a:xfrm>
          <a:prstGeom prst="rect">
            <a:avLst/>
          </a:prstGeom>
        </p:spPr>
        <p:txBody>
          <a:bodyPr lIns="68580" tIns="34290" rIns="68580" bIns="3429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600" cap="all" dirty="0"/>
              <a:t>流行文化中的人工智能</a:t>
            </a:r>
            <a:endParaRPr lang="zh-CN" altLang="en-US" sz="3600" cap="all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研究离散对象及其相互间关系的一门数学学科。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>
                <a:solidFill>
                  <a:srgbClr val="FFC000"/>
                </a:solidFill>
                <a:latin typeface="Times New Roman" pitchFamily="18" charset="0"/>
              </a:rPr>
              <a:t>计算机科学、信息科学、数字化科学的数学基础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0767B-B9AC-461A-BFEF-47A25A0B67ED}" type="slidenum">
              <a:rPr lang="en-US" altLang="zh-CN"/>
              <a:pPr/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C802E-A177-415D-BF45-1CF21B20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1371600"/>
            <a:ext cx="3602037" cy="11144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流行文化中的人工智能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40B1A-5509-41EE-9CEA-894465FCED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8963" y="2571750"/>
            <a:ext cx="4344987" cy="26860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/>
              <a:t>邪恶狡猾的阴谋者</a:t>
            </a:r>
            <a:endParaRPr lang="en-US" altLang="zh-CN"/>
          </a:p>
          <a:p>
            <a:pPr eaLnBrk="1" hangingPunct="1"/>
            <a:r>
              <a:rPr lang="zh-CN" altLang="en-US"/>
              <a:t>忠诚善良的拯救者</a:t>
            </a:r>
            <a:endParaRPr lang="en-US" altLang="zh-CN"/>
          </a:p>
          <a:p>
            <a:pPr eaLnBrk="1" hangingPunct="1"/>
            <a:r>
              <a:rPr lang="zh-CN" altLang="en-US"/>
              <a:t>超越人类的智商或能力</a:t>
            </a:r>
            <a:endParaRPr lang="en-US" altLang="zh-CN"/>
          </a:p>
          <a:p>
            <a:pPr eaLnBrk="1" hangingPunct="1"/>
            <a:r>
              <a:rPr lang="zh-CN" altLang="en-US"/>
              <a:t>丰富细腻的情感</a:t>
            </a:r>
            <a:endParaRPr lang="en-US" altLang="zh-CN"/>
          </a:p>
          <a:p>
            <a:pPr eaLnBrk="1" hangingPunct="1"/>
            <a:r>
              <a:rPr lang="zh-CN" altLang="en-US"/>
              <a:t>觉醒的自我意识</a:t>
            </a:r>
          </a:p>
        </p:txBody>
      </p:sp>
      <p:pic>
        <p:nvPicPr>
          <p:cNvPr id="5" name="图片 4" descr="图片包含 伪装, 人员, 群组, 站立&#10;&#10;已生成极高可信度的说明">
            <a:extLst>
              <a:ext uri="{FF2B5EF4-FFF2-40B4-BE49-F238E27FC236}">
                <a16:creationId xmlns:a16="http://schemas.microsoft.com/office/drawing/2014/main" id="{C726B9CA-4490-4DAF-80A8-F68FBB04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r="2" b="42297"/>
          <a:stretch>
            <a:fillRect/>
          </a:stretch>
        </p:blipFill>
        <p:spPr bwMode="auto">
          <a:xfrm>
            <a:off x="4719638" y="1674813"/>
            <a:ext cx="44958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图片包含 人员, 服装&#10;&#10;已生成极高可信度的说明">
            <a:extLst>
              <a:ext uri="{FF2B5EF4-FFF2-40B4-BE49-F238E27FC236}">
                <a16:creationId xmlns:a16="http://schemas.microsoft.com/office/drawing/2014/main" id="{5044E0F1-CE08-4B5E-8D33-3C0A897F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" t="211" r="-354" b="34564"/>
          <a:stretch>
            <a:fillRect/>
          </a:stretch>
        </p:blipFill>
        <p:spPr bwMode="auto">
          <a:xfrm>
            <a:off x="4719638" y="-20638"/>
            <a:ext cx="4500562" cy="176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图片包含 书籍, 文字, 人员, 男士&#10;&#10;已生成极高可信度的说明">
            <a:extLst>
              <a:ext uri="{FF2B5EF4-FFF2-40B4-BE49-F238E27FC236}">
                <a16:creationId xmlns:a16="http://schemas.microsoft.com/office/drawing/2014/main" id="{FD7F0BF9-2093-4D25-949C-74535DA0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4" r="2" b="37904"/>
          <a:stretch>
            <a:fillRect/>
          </a:stretch>
        </p:blipFill>
        <p:spPr bwMode="auto">
          <a:xfrm>
            <a:off x="4719638" y="5091113"/>
            <a:ext cx="4500562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图片包含 人员, 文字&#10;&#10;已生成高可信度的说明">
            <a:extLst>
              <a:ext uri="{FF2B5EF4-FFF2-40B4-BE49-F238E27FC236}">
                <a16:creationId xmlns:a16="http://schemas.microsoft.com/office/drawing/2014/main" id="{EC348A96-E701-4F91-8AC2-56FAB07F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0" r="2" b="64101"/>
          <a:stretch>
            <a:fillRect/>
          </a:stretch>
        </p:blipFill>
        <p:spPr bwMode="auto">
          <a:xfrm>
            <a:off x="4719638" y="3382963"/>
            <a:ext cx="45005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2A24F55F-BFF4-407F-A2E6-BB39BAEBD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科学现实中的人工智能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CF09C2D-A61A-4953-A27F-C513785F3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63" y="1897063"/>
            <a:ext cx="6076950" cy="34194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67C58E-FE71-4501-88AD-ED75BA78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736850"/>
            <a:ext cx="4205288" cy="3154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B2671234-82C4-4B9B-BF49-E175DD327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人工智能</a:t>
            </a:r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741CD17D-B577-4A00-B687-274B894D03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环境感知与理解（</a:t>
            </a:r>
            <a:r>
              <a:rPr kumimoji="1" lang="en-US" altLang="zh-CN"/>
              <a:t>Perception</a:t>
            </a:r>
            <a:r>
              <a:rPr kumimoji="1" lang="zh-CN" altLang="en-US"/>
              <a:t>）</a:t>
            </a:r>
          </a:p>
          <a:p>
            <a:pPr eaLnBrk="1" hangingPunct="1"/>
            <a:r>
              <a:rPr kumimoji="1" lang="zh-CN" altLang="en-US"/>
              <a:t>思考、推理与决策（</a:t>
            </a:r>
            <a:r>
              <a:rPr kumimoji="1" lang="en-US" altLang="zh-CN"/>
              <a:t>Thinking</a:t>
            </a:r>
            <a:r>
              <a:rPr kumimoji="1" lang="zh-CN" altLang="en-US"/>
              <a:t>）</a:t>
            </a:r>
          </a:p>
          <a:p>
            <a:pPr eaLnBrk="1" hangingPunct="1"/>
            <a:r>
              <a:rPr kumimoji="1" lang="zh-CN" altLang="en-US"/>
              <a:t>行为能力（</a:t>
            </a:r>
            <a:r>
              <a:rPr kumimoji="1" lang="en-US" altLang="zh-CN"/>
              <a:t>Action</a:t>
            </a:r>
            <a:r>
              <a:rPr kumimoji="1" lang="zh-CN" altLang="en-US"/>
              <a:t>）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6D7D61D2-04F1-4954-9764-F498047A7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E69B3-0A28-428B-AA33-CE79048719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环境感知与理解（</a:t>
            </a:r>
            <a:r>
              <a:rPr kumimoji="1" lang="en-US" altLang="zh-CN"/>
              <a:t>Perception</a:t>
            </a:r>
            <a:r>
              <a:rPr kumimoji="1" lang="zh-CN" altLang="en-US"/>
              <a:t>）</a:t>
            </a:r>
          </a:p>
          <a:p>
            <a:pPr lvl="1" eaLnBrk="1" hangingPunct="1"/>
            <a:r>
              <a:rPr kumimoji="1" lang="zh-CN" altLang="en-US"/>
              <a:t>图像识别与分类</a:t>
            </a:r>
          </a:p>
          <a:p>
            <a:pPr lvl="1" eaLnBrk="1" hangingPunct="1"/>
            <a:r>
              <a:rPr kumimoji="1" lang="zh-CN" altLang="en-US"/>
              <a:t>语言识别、自然语言处理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966FD-CA06-4285-89FD-44826BC3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705225"/>
            <a:ext cx="40862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76A9E2-E56C-4E67-B08B-6DF599EFF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4"/>
          <a:stretch/>
        </p:blipFill>
        <p:spPr>
          <a:xfrm>
            <a:off x="6340475" y="1557338"/>
            <a:ext cx="2508250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9DE668-BF6B-4F4A-AE6F-844577C4B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74975"/>
            <a:ext cx="4286250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14CBED74-1575-4A5D-BCA0-688AF9049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人工智能</a:t>
            </a:r>
          </a:p>
        </p:txBody>
      </p:sp>
      <p:sp>
        <p:nvSpPr>
          <p:cNvPr id="26627" name="内容占位符 2">
            <a:extLst>
              <a:ext uri="{FF2B5EF4-FFF2-40B4-BE49-F238E27FC236}">
                <a16:creationId xmlns:a16="http://schemas.microsoft.com/office/drawing/2014/main" id="{C6A7F1AE-2B56-4B1A-921B-9F55333588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思考、推理与决策（</a:t>
            </a:r>
            <a:r>
              <a:rPr kumimoji="1" lang="en-US" altLang="zh-CN"/>
              <a:t>Thinking</a:t>
            </a:r>
            <a:r>
              <a:rPr kumimoji="1" lang="zh-CN" altLang="en-US"/>
              <a:t>）</a:t>
            </a:r>
          </a:p>
          <a:p>
            <a:pPr lvl="1" eaLnBrk="1" hangingPunct="1"/>
            <a:r>
              <a:rPr kumimoji="1" lang="zh-CN" altLang="en-US"/>
              <a:t>路径规划</a:t>
            </a:r>
          </a:p>
          <a:p>
            <a:pPr lvl="1" eaLnBrk="1" hangingPunct="1"/>
            <a:r>
              <a:rPr kumimoji="1" lang="zh-CN" altLang="en-US"/>
              <a:t>定理证明</a:t>
            </a:r>
          </a:p>
          <a:p>
            <a:pPr lvl="1" eaLnBrk="1" hangingPunct="1"/>
            <a:r>
              <a:rPr kumimoji="1" lang="zh-CN" altLang="en-US"/>
              <a:t>博弈</a:t>
            </a:r>
          </a:p>
          <a:p>
            <a:pPr lvl="1" eaLnBrk="1" hangingPunct="1"/>
            <a:r>
              <a:rPr kumimoji="1" lang="mr-IN" altLang="zh-CN"/>
              <a:t>……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86B036-E56D-4B97-97EE-FC6A17B6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3028950"/>
            <a:ext cx="4373563" cy="2789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99CB50-73DD-405B-BFDD-AD6AF103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0" y="2579688"/>
            <a:ext cx="4332288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CDF028-4258-45E0-80AE-BBADF1BD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388" y="2700338"/>
            <a:ext cx="5534025" cy="3113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EDCD981A-4BE0-4209-A05D-204642B4B1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人工智能</a:t>
            </a:r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4D99D4F5-C2C5-47FD-B12C-784D4052C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行为能力（</a:t>
            </a:r>
            <a:r>
              <a:rPr kumimoji="1" lang="en-US" altLang="zh-CN"/>
              <a:t>Actions</a:t>
            </a:r>
            <a:r>
              <a:rPr kumimoji="1" lang="zh-CN" altLang="en-US"/>
              <a:t>）</a:t>
            </a:r>
          </a:p>
          <a:p>
            <a:pPr lvl="1" eaLnBrk="1" hangingPunct="1"/>
            <a:r>
              <a:rPr kumimoji="1" lang="zh-CN" altLang="en-US"/>
              <a:t>实体机器人</a:t>
            </a:r>
          </a:p>
          <a:p>
            <a:pPr lvl="1" eaLnBrk="1" hangingPunct="1"/>
            <a:r>
              <a:rPr kumimoji="1" lang="zh-CN" altLang="en-US"/>
              <a:t>语音合成</a:t>
            </a:r>
          </a:p>
          <a:p>
            <a:pPr lvl="1" eaLnBrk="1" hangingPunct="1"/>
            <a:r>
              <a:rPr kumimoji="1" lang="zh-CN" altLang="en-US"/>
              <a:t>推介系统</a:t>
            </a:r>
          </a:p>
          <a:p>
            <a:pPr lvl="1" eaLnBrk="1" hangingPunct="1"/>
            <a:r>
              <a:rPr kumimoji="1" lang="mr-IN" altLang="zh-CN"/>
              <a:t>……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CE7FEB-0500-488D-AD58-2406805BD705}"/>
              </a:ext>
            </a:extLst>
          </p:cNvPr>
          <p:cNvSpPr txBox="1"/>
          <p:nvPr/>
        </p:nvSpPr>
        <p:spPr>
          <a:xfrm>
            <a:off x="936094" y="4509120"/>
            <a:ext cx="7560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Spot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2018</a:t>
            </a:r>
            <a:r>
              <a:rPr lang="zh-CN" altLang="en-US" dirty="0">
                <a:hlinkClick r:id="rId3"/>
              </a:rPr>
              <a:t>年</a:t>
            </a:r>
            <a:r>
              <a:rPr lang="en-US" altLang="zh-CN" dirty="0">
                <a:hlinkClick r:id="rId3"/>
              </a:rPr>
              <a:t>5</a:t>
            </a:r>
            <a:r>
              <a:rPr lang="zh-CN" altLang="en-US" dirty="0">
                <a:hlinkClick r:id="rId3"/>
              </a:rPr>
              <a:t>月</a:t>
            </a:r>
            <a:r>
              <a:rPr lang="en-US" altLang="zh-CN" dirty="0">
                <a:hlinkClick r:id="rId3"/>
              </a:rPr>
              <a:t>10</a:t>
            </a:r>
            <a:r>
              <a:rPr lang="zh-CN" altLang="en-US" dirty="0">
                <a:hlinkClick r:id="rId3"/>
              </a:rPr>
              <a:t>日</a:t>
            </a:r>
            <a:r>
              <a:rPr lang="en-US" altLang="zh-CN" dirty="0">
                <a:hlinkClick r:id="rId3"/>
              </a:rPr>
              <a:t>Demo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2020</a:t>
            </a:r>
            <a:r>
              <a:rPr lang="zh-CN" altLang="en-US" dirty="0">
                <a:hlinkClick r:id="rId3"/>
              </a:rPr>
              <a:t>年</a:t>
            </a:r>
            <a:r>
              <a:rPr lang="en-US" altLang="zh-CN" dirty="0">
                <a:hlinkClick r:id="rId3"/>
              </a:rPr>
              <a:t>5</a:t>
            </a:r>
            <a:r>
              <a:rPr lang="zh-CN" altLang="en-US" dirty="0">
                <a:hlinkClick r:id="rId3"/>
              </a:rPr>
              <a:t>月</a:t>
            </a:r>
            <a:r>
              <a:rPr lang="en-US" altLang="zh-CN" dirty="0">
                <a:hlinkClick r:id="rId3"/>
              </a:rPr>
              <a:t>19</a:t>
            </a:r>
            <a:r>
              <a:rPr lang="zh-CN" altLang="en-US" dirty="0">
                <a:hlinkClick r:id="rId3"/>
              </a:rPr>
              <a:t>日</a:t>
            </a:r>
            <a:r>
              <a:rPr lang="en-US" altLang="zh-CN" dirty="0">
                <a:hlinkClick r:id="rId3"/>
              </a:rPr>
              <a:t>Demo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https://www.bostondynamics.com/spot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C41410-1445-4CD5-84CC-62794E9F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068" y="2243807"/>
            <a:ext cx="48101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EDCD981A-4BE0-4209-A05D-204642B4B1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人工智能</a:t>
            </a:r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4D99D4F5-C2C5-47FD-B12C-784D4052C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行为能力（</a:t>
            </a:r>
            <a:r>
              <a:rPr kumimoji="1" lang="en-US" altLang="zh-CN"/>
              <a:t>Actions</a:t>
            </a:r>
            <a:r>
              <a:rPr kumimoji="1" lang="zh-CN" altLang="en-US"/>
              <a:t>）</a:t>
            </a:r>
          </a:p>
          <a:p>
            <a:pPr lvl="1" eaLnBrk="1" hangingPunct="1"/>
            <a:r>
              <a:rPr kumimoji="1" lang="zh-CN" altLang="en-US"/>
              <a:t>实体机器人</a:t>
            </a:r>
          </a:p>
          <a:p>
            <a:pPr lvl="1" eaLnBrk="1" hangingPunct="1"/>
            <a:r>
              <a:rPr kumimoji="1" lang="zh-CN" altLang="en-US"/>
              <a:t>语音合成</a:t>
            </a:r>
          </a:p>
          <a:p>
            <a:pPr lvl="1" eaLnBrk="1" hangingPunct="1"/>
            <a:r>
              <a:rPr kumimoji="1" lang="zh-CN" altLang="en-US"/>
              <a:t>推介系统</a:t>
            </a:r>
          </a:p>
          <a:p>
            <a:pPr lvl="1" eaLnBrk="1" hangingPunct="1"/>
            <a:r>
              <a:rPr kumimoji="1" lang="mr-IN" altLang="zh-CN"/>
              <a:t>……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CE7FEB-0500-488D-AD58-2406805BD705}"/>
              </a:ext>
            </a:extLst>
          </p:cNvPr>
          <p:cNvSpPr txBox="1"/>
          <p:nvPr/>
        </p:nvSpPr>
        <p:spPr>
          <a:xfrm>
            <a:off x="936094" y="4509120"/>
            <a:ext cx="7560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Spot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2018</a:t>
            </a:r>
            <a:r>
              <a:rPr lang="zh-CN" altLang="en-US" dirty="0">
                <a:hlinkClick r:id="rId3"/>
              </a:rPr>
              <a:t>年</a:t>
            </a:r>
            <a:r>
              <a:rPr lang="en-US" altLang="zh-CN" dirty="0">
                <a:hlinkClick r:id="rId3"/>
              </a:rPr>
              <a:t>10</a:t>
            </a:r>
            <a:r>
              <a:rPr lang="zh-CN" altLang="en-US" dirty="0">
                <a:hlinkClick r:id="rId3"/>
              </a:rPr>
              <a:t>月</a:t>
            </a:r>
            <a:r>
              <a:rPr lang="en-US" altLang="zh-CN" dirty="0">
                <a:hlinkClick r:id="rId3"/>
              </a:rPr>
              <a:t>11</a:t>
            </a:r>
            <a:r>
              <a:rPr lang="zh-CN" altLang="en-US" dirty="0">
                <a:hlinkClick r:id="rId3"/>
              </a:rPr>
              <a:t>日</a:t>
            </a:r>
            <a:r>
              <a:rPr lang="en-US" altLang="zh-CN" dirty="0">
                <a:hlinkClick r:id="rId3"/>
              </a:rPr>
              <a:t>Demo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4"/>
              </a:rPr>
              <a:t>2019</a:t>
            </a:r>
            <a:r>
              <a:rPr lang="zh-CN" altLang="en-US" dirty="0">
                <a:hlinkClick r:id="rId4"/>
              </a:rPr>
              <a:t>年</a:t>
            </a:r>
            <a:r>
              <a:rPr lang="en-US" altLang="zh-CN" dirty="0">
                <a:hlinkClick r:id="rId4"/>
              </a:rPr>
              <a:t>9</a:t>
            </a:r>
            <a:r>
              <a:rPr lang="zh-CN" altLang="en-US" dirty="0">
                <a:hlinkClick r:id="rId4"/>
              </a:rPr>
              <a:t>月</a:t>
            </a:r>
            <a:r>
              <a:rPr lang="en-US" altLang="zh-CN" dirty="0">
                <a:hlinkClick r:id="rId4"/>
              </a:rPr>
              <a:t>24</a:t>
            </a:r>
            <a:r>
              <a:rPr lang="zh-CN" altLang="en-US" dirty="0">
                <a:hlinkClick r:id="rId4"/>
              </a:rPr>
              <a:t>日</a:t>
            </a:r>
            <a:r>
              <a:rPr lang="en-US" altLang="zh-CN" dirty="0">
                <a:hlinkClick r:id="rId4"/>
              </a:rPr>
              <a:t>Demo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5"/>
              </a:rPr>
              <a:t>https://www.bostondynamics.com/atlas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F58AE-15B5-4B99-8699-E001C4407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01" y="1700808"/>
            <a:ext cx="39528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80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53E5F0D7-659C-41D9-8A63-2D860571A4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25875" y="1371600"/>
            <a:ext cx="4632325" cy="1114425"/>
          </a:xfrm>
        </p:spPr>
        <p:txBody>
          <a:bodyPr/>
          <a:lstStyle/>
          <a:p>
            <a:pPr eaLnBrk="1" hangingPunct="1"/>
            <a:r>
              <a:rPr kumimoji="1" lang="zh-CN" altLang="en-US"/>
              <a:t>人工智能</a:t>
            </a:r>
          </a:p>
        </p:txBody>
      </p:sp>
      <p:pic>
        <p:nvPicPr>
          <p:cNvPr id="36867" name="图片 8">
            <a:extLst>
              <a:ext uri="{FF2B5EF4-FFF2-40B4-BE49-F238E27FC236}">
                <a16:creationId xmlns:a16="http://schemas.microsoft.com/office/drawing/2014/main" id="{8EF42CF5-C007-4FED-BE43-3E03C158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2"/>
          <a:stretch>
            <a:fillRect/>
          </a:stretch>
        </p:blipFill>
        <p:spPr bwMode="auto">
          <a:xfrm>
            <a:off x="0" y="857250"/>
            <a:ext cx="32797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3">
            <a:extLst>
              <a:ext uri="{FF2B5EF4-FFF2-40B4-BE49-F238E27FC236}">
                <a16:creationId xmlns:a16="http://schemas.microsoft.com/office/drawing/2014/main" id="{8B80D00E-9125-49DA-ABBE-53CDEA1B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4"/>
          <a:stretch>
            <a:fillRect/>
          </a:stretch>
        </p:blipFill>
        <p:spPr bwMode="auto">
          <a:xfrm>
            <a:off x="0" y="3435350"/>
            <a:ext cx="32797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C90F40-9931-47D8-AB62-71A3CCBBB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875" y="2571750"/>
            <a:ext cx="4632325" cy="2686050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lnSpc>
                <a:spcPct val="110000"/>
              </a:lnSpc>
              <a:defRPr/>
            </a:pPr>
            <a:r>
              <a:rPr kumimoji="1" lang="zh-CN" altLang="en-US" sz="2475" dirty="0"/>
              <a:t>感知（</a:t>
            </a:r>
            <a:r>
              <a:rPr kumimoji="1" lang="en-US" altLang="zh-CN" sz="2475" dirty="0"/>
              <a:t>Perception</a:t>
            </a:r>
            <a:r>
              <a:rPr kumimoji="1" lang="zh-CN" altLang="en-US" sz="2475" dirty="0"/>
              <a:t>）</a:t>
            </a:r>
          </a:p>
          <a:p>
            <a:pPr marL="384048" indent="-384048" eaLnBrk="1" fontAlgn="auto" hangingPunct="1">
              <a:lnSpc>
                <a:spcPct val="110000"/>
              </a:lnSpc>
              <a:defRPr/>
            </a:pPr>
            <a:r>
              <a:rPr kumimoji="1" lang="zh-CN" altLang="en-US" sz="2475" dirty="0"/>
              <a:t>思考（</a:t>
            </a:r>
            <a:r>
              <a:rPr kumimoji="1" lang="en-US" altLang="zh-CN" sz="2475" dirty="0"/>
              <a:t>Thinking</a:t>
            </a:r>
            <a:r>
              <a:rPr kumimoji="1" lang="zh-CN" altLang="en-US" sz="2475" dirty="0"/>
              <a:t>）</a:t>
            </a:r>
          </a:p>
          <a:p>
            <a:pPr marL="384048" indent="-384048" eaLnBrk="1" fontAlgn="auto" hangingPunct="1">
              <a:lnSpc>
                <a:spcPct val="110000"/>
              </a:lnSpc>
              <a:defRPr/>
            </a:pPr>
            <a:r>
              <a:rPr kumimoji="1" lang="zh-CN" altLang="en-US" sz="2475" dirty="0"/>
              <a:t>行动（</a:t>
            </a:r>
            <a:r>
              <a:rPr kumimoji="1" lang="en-US" altLang="zh-CN" sz="2475" dirty="0"/>
              <a:t>Action</a:t>
            </a:r>
            <a:r>
              <a:rPr kumimoji="1" lang="zh-CN" altLang="en-US" sz="2475" dirty="0"/>
              <a:t>）</a:t>
            </a:r>
          </a:p>
          <a:p>
            <a:pPr marL="384048" indent="-384048" eaLnBrk="1" fontAlgn="auto" hangingPunct="1">
              <a:lnSpc>
                <a:spcPct val="110000"/>
              </a:lnSpc>
              <a:defRPr/>
            </a:pPr>
            <a:endParaRPr kumimoji="1" lang="zh-CN" altLang="en-US" sz="2475" dirty="0"/>
          </a:p>
          <a:p>
            <a:pPr marL="384048" indent="-384048" eaLnBrk="1" fontAlgn="auto" hangingPunct="1">
              <a:lnSpc>
                <a:spcPct val="110000"/>
              </a:lnSpc>
              <a:defRPr/>
            </a:pPr>
            <a:r>
              <a:rPr kumimoji="1" lang="zh-CN" altLang="en-US" sz="2475" dirty="0">
                <a:solidFill>
                  <a:srgbClr val="FFFF00"/>
                </a:solidFill>
              </a:rPr>
              <a:t>学习（</a:t>
            </a:r>
            <a:r>
              <a:rPr kumimoji="1" lang="en-US" altLang="zh-CN" sz="2475" dirty="0">
                <a:solidFill>
                  <a:srgbClr val="FFFF00"/>
                </a:solidFill>
              </a:rPr>
              <a:t>Learning</a:t>
            </a:r>
            <a:r>
              <a:rPr kumimoji="1" lang="zh-CN" altLang="en-US" sz="2475" dirty="0">
                <a:solidFill>
                  <a:srgbClr val="FFFF00"/>
                </a:solidFill>
              </a:rPr>
              <a:t>）</a:t>
            </a:r>
          </a:p>
          <a:p>
            <a:pPr marL="384048" indent="-384048" eaLnBrk="1" fontAlgn="auto" hangingPunct="1">
              <a:lnSpc>
                <a:spcPct val="110000"/>
              </a:lnSpc>
              <a:defRPr/>
            </a:pPr>
            <a:endParaRPr kumimoji="1" lang="zh-CN" altLang="en-US" sz="247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9005F0B3-318E-4B6C-B2A5-BE72812A7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人机大战历史</a:t>
            </a:r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3E9578F4-E06C-4F09-A80C-71D8AA1762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325" y="1990725"/>
            <a:ext cx="8118475" cy="381635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1997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IBM Deepblue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国际象棋比赛战胜人类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2011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IBM Watson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知识竞赛战胜人类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2016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DeepMind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lphaGo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围棋比赛战胜人类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2017	CMU Libratus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德州扑克战胜人类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BioMind AI医生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脑肿瘤诊断战胜人类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5CC0AD-5C59-4089-82FB-CAD8F15A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4703763"/>
            <a:ext cx="12715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威胁？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9B42D-AC4C-44A9-8143-18BD0AA09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4699000"/>
            <a:ext cx="12715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帮助？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DDAEE7-3F6F-4622-82C4-D42B19F4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5194300"/>
            <a:ext cx="12715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进步？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306884-E12A-42B2-A5A8-3308E2BD2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5195888"/>
            <a:ext cx="12715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灭亡？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4BBEE5F2-3181-4F02-A8B7-0DC68D073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</a:t>
            </a:r>
          </a:p>
        </p:txBody>
      </p:sp>
      <p:sp>
        <p:nvSpPr>
          <p:cNvPr id="38915" name="内容占位符 2">
            <a:extLst>
              <a:ext uri="{FF2B5EF4-FFF2-40B4-BE49-F238E27FC236}">
                <a16:creationId xmlns:a16="http://schemas.microsoft.com/office/drawing/2014/main" id="{7354BF16-1BDE-49B2-B758-04026F266E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人的身体</a:t>
            </a:r>
          </a:p>
          <a:p>
            <a:pPr eaLnBrk="1" hangingPunct="1"/>
            <a:endParaRPr kumimoji="1" lang="zh-CN" alt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9C0CFE7C-F1CD-43A1-98F4-25F7D5B7C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38" y="4462463"/>
            <a:ext cx="1674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10 quadrillion </a:t>
            </a:r>
            <a:r>
              <a:rPr lang="en-US" altLang="zh-CN" b="1">
                <a:ea typeface="宋体" panose="02010600030101010101" pitchFamily="2" charset="-122"/>
              </a:rPr>
              <a:t>cell divisions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2A9B7D2-7842-473A-B540-45AB77BA2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5027613"/>
            <a:ext cx="1930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b="1" baseline="30000">
                <a:solidFill>
                  <a:srgbClr val="FF0000"/>
                </a:solidFill>
                <a:ea typeface="宋体" panose="02010600030101010101" pitchFamily="2" charset="-122"/>
              </a:rPr>
              <a:t>16</a:t>
            </a:r>
            <a:r>
              <a:rPr lang="en-US" altLang="zh-CN" b="1">
                <a:ea typeface="宋体" panose="02010600030101010101" pitchFamily="2" charset="-122"/>
              </a:rPr>
              <a:t> times of </a:t>
            </a:r>
          </a:p>
          <a:p>
            <a:pPr algn="ctr"/>
            <a:r>
              <a:rPr lang="en-US" altLang="zh-CN" b="1">
                <a:ea typeface="宋体" panose="02010600030101010101" pitchFamily="2" charset="-122"/>
              </a:rPr>
              <a:t>DNA replication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AA84ACB3-CB62-45FF-A36D-6BE9C37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r="-5"/>
          <a:stretch>
            <a:fillRect/>
          </a:stretch>
        </p:blipFill>
        <p:spPr bwMode="auto">
          <a:xfrm>
            <a:off x="2336800" y="3195638"/>
            <a:ext cx="9842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9">
            <a:extLst>
              <a:ext uri="{FF2B5EF4-FFF2-40B4-BE49-F238E27FC236}">
                <a16:creationId xmlns:a16="http://schemas.microsoft.com/office/drawing/2014/main" id="{2AFD0319-3275-4DCD-94B7-1E5FA4EE8327}"/>
              </a:ext>
            </a:extLst>
          </p:cNvPr>
          <p:cNvSpPr/>
          <p:nvPr/>
        </p:nvSpPr>
        <p:spPr>
          <a:xfrm>
            <a:off x="3433763" y="3471863"/>
            <a:ext cx="696912" cy="303212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</a:endParaRPr>
          </a:p>
        </p:txBody>
      </p:sp>
      <p:pic>
        <p:nvPicPr>
          <p:cNvPr id="38920" name="Picture 10">
            <a:extLst>
              <a:ext uri="{FF2B5EF4-FFF2-40B4-BE49-F238E27FC236}">
                <a16:creationId xmlns:a16="http://schemas.microsoft.com/office/drawing/2014/main" id="{33DA699F-85A0-40CE-B024-C7CB3983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2119313"/>
            <a:ext cx="16160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4C582AAA-0085-4265-B030-78DB26019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363" y="2930525"/>
            <a:ext cx="1117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b="1" baseline="30000">
                <a:solidFill>
                  <a:srgbClr val="FF0000"/>
                </a:solidFill>
                <a:ea typeface="宋体" panose="02010600030101010101" pitchFamily="2" charset="-122"/>
              </a:rPr>
              <a:t>13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cells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8471BD4-5C2F-4E66-80B0-93D52A06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2909888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 single cell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7967E51-75AE-4743-96DA-A1412848F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4989513"/>
            <a:ext cx="16144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b="1" baseline="30000">
                <a:solidFill>
                  <a:srgbClr val="FF0000"/>
                </a:solidFill>
              </a:rPr>
              <a:t>9     </a:t>
            </a:r>
            <a:r>
              <a:rPr lang="zh-CN" altLang="en-US" b="1">
                <a:solidFill>
                  <a:srgbClr val="FF0000"/>
                </a:solidFill>
              </a:rPr>
              <a:t>十亿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b="1" baseline="3000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en-US" altLang="zh-CN" b="1" baseline="30000">
                <a:solidFill>
                  <a:srgbClr val="FF0000"/>
                </a:solidFill>
              </a:rPr>
              <a:t>2   </a:t>
            </a:r>
            <a:r>
              <a:rPr lang="zh-CN" altLang="en-US" b="1">
                <a:solidFill>
                  <a:srgbClr val="FF0000"/>
                </a:solidFill>
              </a:rPr>
              <a:t>万亿</a:t>
            </a:r>
            <a:endParaRPr lang="en-US" altLang="zh-CN" b="1" baseline="30000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b="1" baseline="3000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en-US" altLang="zh-CN" b="1" baseline="30000">
                <a:solidFill>
                  <a:srgbClr val="FF0000"/>
                </a:solidFill>
              </a:rPr>
              <a:t>5   </a:t>
            </a:r>
            <a:r>
              <a:rPr lang="zh-CN" altLang="en-US" b="1">
                <a:solidFill>
                  <a:srgbClr val="FF0000"/>
                </a:solidFill>
              </a:rPr>
              <a:t>千万亿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FFCD253B-77AA-42B7-973B-7D14CA62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2679700"/>
            <a:ext cx="24272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AA7DC85C-A313-458B-BDA0-A30102DD3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2174875"/>
            <a:ext cx="2443162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b="1">
                <a:solidFill>
                  <a:srgbClr val="0000FF"/>
                </a:solidFill>
                <a:ea typeface="宋体" panose="02010600030101010101" pitchFamily="2" charset="-122"/>
              </a:rPr>
              <a:t>100 million (10</a:t>
            </a:r>
            <a:r>
              <a:rPr lang="en-US" altLang="zh-CN" b="1" baseline="30000">
                <a:solidFill>
                  <a:srgbClr val="0000FF"/>
                </a:solidFill>
                <a:ea typeface="宋体" panose="02010600030101010101" pitchFamily="2" charset="-122"/>
              </a:rPr>
              <a:t>8</a:t>
            </a:r>
            <a:r>
              <a:rPr lang="en-US" altLang="zh-CN" b="1">
                <a:solidFill>
                  <a:srgbClr val="0000FF"/>
                </a:solidFill>
                <a:ea typeface="宋体" panose="02010600030101010101" pitchFamily="2" charset="-122"/>
              </a:rPr>
              <a:t>)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red blood cells </a:t>
            </a:r>
            <a:r>
              <a:rPr lang="en-US" altLang="zh-CN" b="1">
                <a:solidFill>
                  <a:srgbClr val="0000FF"/>
                </a:solidFill>
                <a:ea typeface="宋体" panose="02010600030101010101" pitchFamily="2" charset="-122"/>
              </a:rPr>
              <a:t>per minute</a:t>
            </a:r>
            <a:endParaRPr lang="en-US" altLang="zh-CN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 animBg="1"/>
      <p:bldP spid="21" grpId="0"/>
      <p:bldP spid="2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离散数学研究范畴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数理逻辑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集合论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数论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组合数学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图论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代数结构</a:t>
            </a:r>
            <a:endParaRPr lang="en-US" altLang="zh-CN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拓扑学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运筹学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博弈论、决策论、效用理论、社会选择理论</a:t>
            </a:r>
            <a:endParaRPr lang="en-US" altLang="zh-CN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2F77-75D1-4093-B8F6-DF490546AFB6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5" descr="图片包含 室内, 人员&#10;&#10;已生成极高可信度的说明">
            <a:extLst>
              <a:ext uri="{FF2B5EF4-FFF2-40B4-BE49-F238E27FC236}">
                <a16:creationId xmlns:a16="http://schemas.microsoft.com/office/drawing/2014/main" id="{227E53D1-F49F-4543-8E38-2D48D2BC8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912" b="2"/>
          <a:stretch>
            <a:fillRect/>
          </a:stretch>
        </p:blipFill>
        <p:spPr bwMode="auto">
          <a:xfrm>
            <a:off x="4576763" y="4016375"/>
            <a:ext cx="228282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3" descr="图片包含 人员, 就坐, 室内, 女孩&#10;&#10;已生成极高可信度的说明">
            <a:extLst>
              <a:ext uri="{FF2B5EF4-FFF2-40B4-BE49-F238E27FC236}">
                <a16:creationId xmlns:a16="http://schemas.microsoft.com/office/drawing/2014/main" id="{10FABD98-F8D6-4E85-8846-3831121C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17976" b="2"/>
          <a:stretch>
            <a:fillRect/>
          </a:stretch>
        </p:blipFill>
        <p:spPr bwMode="auto">
          <a:xfrm>
            <a:off x="6859588" y="4010025"/>
            <a:ext cx="2284412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图片包含 建筑物&#10;&#10;已生成高可信度的说明">
            <a:extLst>
              <a:ext uri="{FF2B5EF4-FFF2-40B4-BE49-F238E27FC236}">
                <a16:creationId xmlns:a16="http://schemas.microsoft.com/office/drawing/2014/main" id="{E008D0E1-0E5A-408A-A5FE-FA8C071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" r="2" b="2"/>
          <a:stretch>
            <a:fillRect/>
          </a:stretch>
        </p:blipFill>
        <p:spPr bwMode="auto">
          <a:xfrm>
            <a:off x="4576763" y="857250"/>
            <a:ext cx="45672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标题 11">
            <a:extLst>
              <a:ext uri="{FF2B5EF4-FFF2-40B4-BE49-F238E27FC236}">
                <a16:creationId xmlns:a16="http://schemas.microsoft.com/office/drawing/2014/main" id="{4ED6470A-EBDF-41A9-BE53-7BDA5ADD2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</a:t>
            </a:r>
            <a:endParaRPr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A0506AE5-94F5-4652-B0B9-BF3AE7E983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138238"/>
            <a:ext cx="7594600" cy="4010025"/>
          </a:xfrm>
        </p:spPr>
        <p:txBody>
          <a:bodyPr/>
          <a:lstStyle/>
          <a:p>
            <a:pPr eaLnBrk="1" hangingPunct="1"/>
            <a:r>
              <a:rPr kumimoji="1" lang="zh-CN" altLang="en-US" dirty="0"/>
              <a:t>物质身体（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）</a:t>
            </a:r>
          </a:p>
          <a:p>
            <a:pPr eaLnBrk="1" hangingPunct="1"/>
            <a:r>
              <a:rPr kumimoji="1" lang="zh-CN" altLang="en-US" dirty="0"/>
              <a:t>精神世界（</a:t>
            </a:r>
            <a:r>
              <a:rPr kumimoji="1" lang="en-US" altLang="zh-CN" dirty="0" err="1"/>
              <a:t>Psuche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b="1" dirty="0">
                <a:solidFill>
                  <a:srgbClr val="FFFF00"/>
                </a:solidFill>
              </a:rPr>
              <a:t>心思（</a:t>
            </a:r>
            <a:r>
              <a:rPr kumimoji="1" lang="en-US" altLang="zh-CN" b="1" dirty="0">
                <a:solidFill>
                  <a:srgbClr val="FFFF00"/>
                </a:solidFill>
              </a:rPr>
              <a:t>Mind</a:t>
            </a:r>
            <a:r>
              <a:rPr kumimoji="1" lang="zh-CN" altLang="en-US" b="1" dirty="0">
                <a:solidFill>
                  <a:srgbClr val="FFFF00"/>
                </a:solidFill>
              </a:rPr>
              <a:t>）</a:t>
            </a:r>
          </a:p>
          <a:p>
            <a:pPr lvl="1" eaLnBrk="1" hangingPunct="1"/>
            <a:r>
              <a:rPr kumimoji="1" lang="zh-CN" altLang="en-US" b="1" dirty="0">
                <a:solidFill>
                  <a:schemeClr val="tx2"/>
                </a:solidFill>
              </a:rPr>
              <a:t>小样本学习能力</a:t>
            </a:r>
          </a:p>
          <a:p>
            <a:pPr lvl="1" eaLnBrk="1" hangingPunct="1"/>
            <a:r>
              <a:rPr kumimoji="1" lang="zh-CN" altLang="en-US" b="1" dirty="0">
                <a:solidFill>
                  <a:schemeClr val="tx2"/>
                </a:solidFill>
              </a:rPr>
              <a:t>知识迁移与联想</a:t>
            </a:r>
            <a:endParaRPr kumimoji="1" lang="en-US" altLang="zh-CN" b="1" dirty="0">
              <a:solidFill>
                <a:schemeClr val="tx2"/>
              </a:solidFill>
            </a:endParaRPr>
          </a:p>
          <a:p>
            <a:pPr lvl="1" eaLnBrk="1" hangingPunct="1"/>
            <a:r>
              <a:rPr kumimoji="1" lang="zh-CN" altLang="en-US" b="1" dirty="0">
                <a:solidFill>
                  <a:schemeClr val="tx2"/>
                </a:solidFill>
              </a:rPr>
              <a:t>发现与创新</a:t>
            </a:r>
          </a:p>
          <a:p>
            <a:pPr lvl="1" eaLnBrk="1" hangingPunct="1"/>
            <a:r>
              <a:rPr kumimoji="1" lang="zh-CN" altLang="en-US" b="1" dirty="0">
                <a:solidFill>
                  <a:schemeClr val="tx2"/>
                </a:solidFill>
              </a:rPr>
              <a:t>能耗与效率</a:t>
            </a:r>
            <a:endParaRPr kumimoji="1" lang="en-US" altLang="zh-CN" b="1" dirty="0">
              <a:solidFill>
                <a:schemeClr val="tx2"/>
              </a:solidFill>
            </a:endParaRPr>
          </a:p>
          <a:p>
            <a:pPr lvl="1" eaLnBrk="1" hangingPunct="1"/>
            <a:endParaRPr lang="zh-CN" altLang="en-US" dirty="0"/>
          </a:p>
        </p:txBody>
      </p:sp>
      <p:pic>
        <p:nvPicPr>
          <p:cNvPr id="39943" name="图片 16" descr="图片包含 室内, 人员&#10;&#10;已生成极高可信度的说明">
            <a:extLst>
              <a:ext uri="{FF2B5EF4-FFF2-40B4-BE49-F238E27FC236}">
                <a16:creationId xmlns:a16="http://schemas.microsoft.com/office/drawing/2014/main" id="{829622B4-BB56-47E0-A7C2-5B65475D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912" b="2"/>
          <a:stretch>
            <a:fillRect/>
          </a:stretch>
        </p:blipFill>
        <p:spPr bwMode="auto">
          <a:xfrm>
            <a:off x="4586288" y="4016375"/>
            <a:ext cx="2284412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图片 17" descr="图片包含 人员, 就坐, 室内, 女孩&#10;&#10;已生成极高可信度的说明">
            <a:extLst>
              <a:ext uri="{FF2B5EF4-FFF2-40B4-BE49-F238E27FC236}">
                <a16:creationId xmlns:a16="http://schemas.microsoft.com/office/drawing/2014/main" id="{07A775D4-43DC-4E60-B6A0-D6CE1D26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17976" b="2"/>
          <a:stretch>
            <a:fillRect/>
          </a:stretch>
        </p:blipFill>
        <p:spPr bwMode="auto">
          <a:xfrm>
            <a:off x="6870700" y="4010025"/>
            <a:ext cx="22828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5" descr="图片包含 室内, 人员&#10;&#10;已生成极高可信度的说明">
            <a:extLst>
              <a:ext uri="{FF2B5EF4-FFF2-40B4-BE49-F238E27FC236}">
                <a16:creationId xmlns:a16="http://schemas.microsoft.com/office/drawing/2014/main" id="{03ABD563-5164-4EEF-98A7-19FAAD796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912" b="2"/>
          <a:stretch>
            <a:fillRect/>
          </a:stretch>
        </p:blipFill>
        <p:spPr bwMode="auto">
          <a:xfrm>
            <a:off x="4576763" y="4016375"/>
            <a:ext cx="228282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图片 3" descr="图片包含 人员, 就坐, 室内, 女孩&#10;&#10;已生成极高可信度的说明">
            <a:extLst>
              <a:ext uri="{FF2B5EF4-FFF2-40B4-BE49-F238E27FC236}">
                <a16:creationId xmlns:a16="http://schemas.microsoft.com/office/drawing/2014/main" id="{973145A6-943E-4B87-B8C3-7E5310518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17976" b="2"/>
          <a:stretch>
            <a:fillRect/>
          </a:stretch>
        </p:blipFill>
        <p:spPr bwMode="auto">
          <a:xfrm>
            <a:off x="6859588" y="4010025"/>
            <a:ext cx="2284412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图片 7" descr="图片包含 建筑物&#10;&#10;已生成高可信度的说明">
            <a:extLst>
              <a:ext uri="{FF2B5EF4-FFF2-40B4-BE49-F238E27FC236}">
                <a16:creationId xmlns:a16="http://schemas.microsoft.com/office/drawing/2014/main" id="{ACDE4B88-D46C-48F8-8AA6-BFDE5D76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" r="2" b="2"/>
          <a:stretch>
            <a:fillRect/>
          </a:stretch>
        </p:blipFill>
        <p:spPr bwMode="auto">
          <a:xfrm>
            <a:off x="4576763" y="857250"/>
            <a:ext cx="45672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标题 11">
            <a:extLst>
              <a:ext uri="{FF2B5EF4-FFF2-40B4-BE49-F238E27FC236}">
                <a16:creationId xmlns:a16="http://schemas.microsoft.com/office/drawing/2014/main" id="{0D0A97F1-39A9-4106-89BA-AF8BF93F8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</a:t>
            </a:r>
            <a:endParaRPr lang="zh-CN" altLang="en-US"/>
          </a:p>
        </p:txBody>
      </p:sp>
      <p:sp>
        <p:nvSpPr>
          <p:cNvPr id="41990" name="内容占位符 14">
            <a:extLst>
              <a:ext uri="{FF2B5EF4-FFF2-40B4-BE49-F238E27FC236}">
                <a16:creationId xmlns:a16="http://schemas.microsoft.com/office/drawing/2014/main" id="{56E633F1-BB47-4C3A-9B58-B05ACC4947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dirty="0"/>
              <a:t>物质身体（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）</a:t>
            </a:r>
          </a:p>
          <a:p>
            <a:pPr eaLnBrk="1" hangingPunct="1"/>
            <a:r>
              <a:rPr kumimoji="1" lang="zh-CN" altLang="en-US" dirty="0"/>
              <a:t>精神世界（</a:t>
            </a:r>
            <a:r>
              <a:rPr kumimoji="1" lang="en-US" altLang="zh-CN" dirty="0" err="1"/>
              <a:t>Psuche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dirty="0"/>
              <a:t>心思（</a:t>
            </a:r>
            <a:r>
              <a:rPr kumimoji="1" lang="en-US" altLang="zh-CN" dirty="0"/>
              <a:t>Mind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b="1" dirty="0">
                <a:solidFill>
                  <a:srgbClr val="FFFF00"/>
                </a:solidFill>
              </a:rPr>
              <a:t>情感（</a:t>
            </a:r>
            <a:r>
              <a:rPr kumimoji="1" lang="en-US" altLang="zh-CN" b="1" dirty="0">
                <a:solidFill>
                  <a:srgbClr val="FFFF00"/>
                </a:solidFill>
              </a:rPr>
              <a:t>Emotion</a:t>
            </a:r>
            <a:r>
              <a:rPr kumimoji="1" lang="zh-CN" altLang="en-US" b="1" dirty="0">
                <a:solidFill>
                  <a:srgbClr val="FFFF00"/>
                </a:solidFill>
              </a:rPr>
              <a:t>）</a:t>
            </a:r>
            <a:endParaRPr kumimoji="1" lang="en-US" altLang="zh-CN" b="1" dirty="0">
              <a:solidFill>
                <a:srgbClr val="FFFF00"/>
              </a:solidFill>
            </a:endParaRPr>
          </a:p>
          <a:p>
            <a:pPr lvl="1" eaLnBrk="1" hangingPunct="1"/>
            <a:endParaRPr lang="zh-CN" altLang="en-US" dirty="0"/>
          </a:p>
        </p:txBody>
      </p:sp>
      <p:pic>
        <p:nvPicPr>
          <p:cNvPr id="41991" name="图片 16" descr="图片包含 室内, 人员&#10;&#10;已生成极高可信度的说明">
            <a:extLst>
              <a:ext uri="{FF2B5EF4-FFF2-40B4-BE49-F238E27FC236}">
                <a16:creationId xmlns:a16="http://schemas.microsoft.com/office/drawing/2014/main" id="{82AF38B8-1443-4232-B798-8CE531F4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912" b="2"/>
          <a:stretch>
            <a:fillRect/>
          </a:stretch>
        </p:blipFill>
        <p:spPr bwMode="auto">
          <a:xfrm>
            <a:off x="4586288" y="4016375"/>
            <a:ext cx="2284412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图片 17" descr="图片包含 人员, 就坐, 室内, 女孩&#10;&#10;已生成极高可信度的说明">
            <a:extLst>
              <a:ext uri="{FF2B5EF4-FFF2-40B4-BE49-F238E27FC236}">
                <a16:creationId xmlns:a16="http://schemas.microsoft.com/office/drawing/2014/main" id="{A80FFC6F-D3CC-420F-851E-DC96D314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17976" b="2"/>
          <a:stretch>
            <a:fillRect/>
          </a:stretch>
        </p:blipFill>
        <p:spPr bwMode="auto">
          <a:xfrm>
            <a:off x="6870700" y="4010025"/>
            <a:ext cx="22828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片包含 人员, 就坐, 室内, 餐桌&#10;&#10;已生成极高可信度的说明">
            <a:extLst>
              <a:ext uri="{FF2B5EF4-FFF2-40B4-BE49-F238E27FC236}">
                <a16:creationId xmlns:a16="http://schemas.microsoft.com/office/drawing/2014/main" id="{C67E2AB0-1B01-4F3E-9209-7B4EF7C3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857250"/>
            <a:ext cx="4329112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图片包含 文字, 相框&#10;&#10;已生成高可信度的说明">
            <a:extLst>
              <a:ext uri="{FF2B5EF4-FFF2-40B4-BE49-F238E27FC236}">
                <a16:creationId xmlns:a16="http://schemas.microsoft.com/office/drawing/2014/main" id="{49DF70BF-5BAF-4729-B082-B9D2E87D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8" y="2667000"/>
            <a:ext cx="3389312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5" descr="图片包含 室内, 人员&#10;&#10;已生成极高可信度的说明">
            <a:extLst>
              <a:ext uri="{FF2B5EF4-FFF2-40B4-BE49-F238E27FC236}">
                <a16:creationId xmlns:a16="http://schemas.microsoft.com/office/drawing/2014/main" id="{99164EA8-BC89-405E-B439-A72A4713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912" b="2"/>
          <a:stretch>
            <a:fillRect/>
          </a:stretch>
        </p:blipFill>
        <p:spPr bwMode="auto">
          <a:xfrm>
            <a:off x="4576763" y="4016375"/>
            <a:ext cx="228282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图片 3" descr="图片包含 人员, 就坐, 室内, 女孩&#10;&#10;已生成极高可信度的说明">
            <a:extLst>
              <a:ext uri="{FF2B5EF4-FFF2-40B4-BE49-F238E27FC236}">
                <a16:creationId xmlns:a16="http://schemas.microsoft.com/office/drawing/2014/main" id="{C01AC0E1-2FAA-47E3-9965-020BC912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17976" b="2"/>
          <a:stretch>
            <a:fillRect/>
          </a:stretch>
        </p:blipFill>
        <p:spPr bwMode="auto">
          <a:xfrm>
            <a:off x="6859588" y="4010025"/>
            <a:ext cx="2284412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图片包含 建筑物&#10;&#10;已生成高可信度的说明">
            <a:extLst>
              <a:ext uri="{FF2B5EF4-FFF2-40B4-BE49-F238E27FC236}">
                <a16:creationId xmlns:a16="http://schemas.microsoft.com/office/drawing/2014/main" id="{7B8F7C7F-5379-472B-9826-974FF65C0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" r="2" b="2"/>
          <a:stretch>
            <a:fillRect/>
          </a:stretch>
        </p:blipFill>
        <p:spPr bwMode="auto">
          <a:xfrm>
            <a:off x="4576763" y="857250"/>
            <a:ext cx="45672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标题 11">
            <a:extLst>
              <a:ext uri="{FF2B5EF4-FFF2-40B4-BE49-F238E27FC236}">
                <a16:creationId xmlns:a16="http://schemas.microsoft.com/office/drawing/2014/main" id="{C421E5B7-1686-4FF0-B7E2-F63E8EF16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人</a:t>
            </a:r>
            <a:endParaRPr lang="zh-CN" altLang="en-US"/>
          </a:p>
        </p:txBody>
      </p:sp>
      <p:sp>
        <p:nvSpPr>
          <p:cNvPr id="44038" name="内容占位符 14">
            <a:extLst>
              <a:ext uri="{FF2B5EF4-FFF2-40B4-BE49-F238E27FC236}">
                <a16:creationId xmlns:a16="http://schemas.microsoft.com/office/drawing/2014/main" id="{A78A6399-AF3A-4B53-A54A-7049C2F645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dirty="0"/>
              <a:t>物质身体（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）</a:t>
            </a:r>
          </a:p>
          <a:p>
            <a:pPr eaLnBrk="1" hangingPunct="1"/>
            <a:r>
              <a:rPr kumimoji="1" lang="zh-CN" altLang="en-US" dirty="0"/>
              <a:t>精神世界（</a:t>
            </a:r>
            <a:r>
              <a:rPr kumimoji="1" lang="en-US" altLang="zh-CN" dirty="0" err="1"/>
              <a:t>Psuche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dirty="0"/>
              <a:t>心思（</a:t>
            </a:r>
            <a:r>
              <a:rPr kumimoji="1" lang="en-US" altLang="zh-CN" dirty="0"/>
              <a:t>Mind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dirty="0"/>
              <a:t>情感（</a:t>
            </a:r>
            <a:r>
              <a:rPr kumimoji="1" lang="en-US" altLang="zh-CN" dirty="0"/>
              <a:t>Emotion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 eaLnBrk="1" hangingPunct="1"/>
            <a:r>
              <a:rPr lang="zh-CN" altLang="en-US" b="1" dirty="0">
                <a:solidFill>
                  <a:srgbClr val="FFFF00"/>
                </a:solidFill>
              </a:rPr>
              <a:t>意志（</a:t>
            </a:r>
            <a:r>
              <a:rPr lang="en-US" altLang="zh-CN" b="1" dirty="0">
                <a:solidFill>
                  <a:srgbClr val="FFFF00"/>
                </a:solidFill>
              </a:rPr>
              <a:t>Free Will</a:t>
            </a:r>
            <a:r>
              <a:rPr lang="zh-CN" altLang="en-US" b="1" dirty="0">
                <a:solidFill>
                  <a:srgbClr val="FFFF00"/>
                </a:solidFill>
              </a:rPr>
              <a:t>）</a:t>
            </a:r>
          </a:p>
        </p:txBody>
      </p:sp>
      <p:pic>
        <p:nvPicPr>
          <p:cNvPr id="44039" name="图片 16" descr="图片包含 室内, 人员&#10;&#10;已生成极高可信度的说明">
            <a:extLst>
              <a:ext uri="{FF2B5EF4-FFF2-40B4-BE49-F238E27FC236}">
                <a16:creationId xmlns:a16="http://schemas.microsoft.com/office/drawing/2014/main" id="{B4F5A2DC-CA10-4A93-89AE-467568EB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912" b="2"/>
          <a:stretch>
            <a:fillRect/>
          </a:stretch>
        </p:blipFill>
        <p:spPr bwMode="auto">
          <a:xfrm>
            <a:off x="4586288" y="4016375"/>
            <a:ext cx="2284412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图片 17" descr="图片包含 人员, 就坐, 室内, 女孩&#10;&#10;已生成极高可信度的说明">
            <a:extLst>
              <a:ext uri="{FF2B5EF4-FFF2-40B4-BE49-F238E27FC236}">
                <a16:creationId xmlns:a16="http://schemas.microsoft.com/office/drawing/2014/main" id="{0D18ACF4-BEBC-48B2-840B-497EF38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17976" b="2"/>
          <a:stretch>
            <a:fillRect/>
          </a:stretch>
        </p:blipFill>
        <p:spPr bwMode="auto">
          <a:xfrm>
            <a:off x="6870700" y="4010025"/>
            <a:ext cx="22828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片包含 人员, 就坐, 室内, 餐桌&#10;&#10;已生成极高可信度的说明">
            <a:extLst>
              <a:ext uri="{FF2B5EF4-FFF2-40B4-BE49-F238E27FC236}">
                <a16:creationId xmlns:a16="http://schemas.microsoft.com/office/drawing/2014/main" id="{92F35325-3E71-4477-AC52-32210829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857250"/>
            <a:ext cx="4329112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图片包含 文字, 相框&#10;&#10;已生成高可信度的说明">
            <a:extLst>
              <a:ext uri="{FF2B5EF4-FFF2-40B4-BE49-F238E27FC236}">
                <a16:creationId xmlns:a16="http://schemas.microsoft.com/office/drawing/2014/main" id="{626BD672-8D8A-4B87-A742-1E76701B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8" y="2667000"/>
            <a:ext cx="3389312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049F88-CA63-4398-A8B1-DA29E946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r="5019"/>
          <a:stretch>
            <a:fillRect/>
          </a:stretch>
        </p:blipFill>
        <p:spPr bwMode="auto">
          <a:xfrm>
            <a:off x="4573588" y="852488"/>
            <a:ext cx="4567237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图片包含 人员, 婴儿, 室内, 墙壁&#10;&#10;已生成极高可信度的说明">
            <a:extLst>
              <a:ext uri="{FF2B5EF4-FFF2-40B4-BE49-F238E27FC236}">
                <a16:creationId xmlns:a16="http://schemas.microsoft.com/office/drawing/2014/main" id="{2D42DF52-1E39-44C5-8156-778BD4F1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8" y="4010025"/>
            <a:ext cx="22669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E9B0636-5AC2-4F2C-A363-CADD10C9B195}"/>
              </a:ext>
            </a:extLst>
          </p:cNvPr>
          <p:cNvSpPr/>
          <p:nvPr/>
        </p:nvSpPr>
        <p:spPr>
          <a:xfrm>
            <a:off x="2195513" y="3201988"/>
            <a:ext cx="5264150" cy="1982787"/>
          </a:xfrm>
          <a:prstGeom prst="roundRect">
            <a:avLst>
              <a:gd name="adj" fmla="val 859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700" b="1" dirty="0">
                <a:solidFill>
                  <a:schemeClr val="tx1"/>
                </a:solidFill>
              </a:rPr>
              <a:t>严格地讲，</a:t>
            </a:r>
            <a:r>
              <a:rPr lang="en-US" altLang="zh-CN" sz="2700" b="1" dirty="0">
                <a:solidFill>
                  <a:schemeClr val="tx1"/>
                </a:solidFill>
              </a:rPr>
              <a:t>AI</a:t>
            </a:r>
            <a:r>
              <a:rPr lang="zh-CN" altLang="en-US" sz="2700" b="1" dirty="0">
                <a:solidFill>
                  <a:schemeClr val="tx1"/>
                </a:solidFill>
              </a:rPr>
              <a:t>领域过去</a:t>
            </a:r>
            <a:r>
              <a:rPr lang="en-US" altLang="zh-CN" sz="2700" b="1" dirty="0">
                <a:solidFill>
                  <a:schemeClr val="tx1"/>
                </a:solidFill>
              </a:rPr>
              <a:t>40</a:t>
            </a:r>
            <a:r>
              <a:rPr lang="zh-CN" altLang="en-US" sz="2700" b="1" dirty="0">
                <a:solidFill>
                  <a:schemeClr val="tx1"/>
                </a:solidFill>
              </a:rPr>
              <a:t>年所发生的只能称为智能增强（</a:t>
            </a:r>
            <a:r>
              <a:rPr lang="en-US" altLang="zh-CN" sz="2700" b="1" dirty="0">
                <a:solidFill>
                  <a:schemeClr val="tx1"/>
                </a:solidFill>
              </a:rPr>
              <a:t>IA</a:t>
            </a:r>
            <a:r>
              <a:rPr lang="zh-CN" altLang="en-US" sz="2700" b="1" dirty="0">
                <a:solidFill>
                  <a:schemeClr val="tx1"/>
                </a:solidFill>
              </a:rPr>
              <a:t>），而并不能称为人工智能（</a:t>
            </a:r>
            <a:r>
              <a:rPr lang="en-US" altLang="zh-CN" sz="2700" b="1" dirty="0">
                <a:solidFill>
                  <a:schemeClr val="tx1"/>
                </a:solidFill>
              </a:rPr>
              <a:t>AI</a:t>
            </a:r>
            <a:r>
              <a:rPr lang="zh-CN" altLang="en-US" sz="2700" b="1" dirty="0">
                <a:solidFill>
                  <a:schemeClr val="tx1"/>
                </a:solidFill>
              </a:rPr>
              <a:t>）。</a:t>
            </a:r>
            <a:endParaRPr lang="en-US" altLang="zh-CN" sz="2700" b="1" dirty="0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en-US" altLang="zh-CN" sz="2700" b="1" dirty="0">
                <a:solidFill>
                  <a:schemeClr val="tx1"/>
                </a:solidFill>
              </a:rPr>
              <a:t>——Michael I. Jordan</a:t>
            </a:r>
            <a:endParaRPr lang="zh-CN" altLang="en-US" sz="27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0EF6F5DF-8E84-407B-9CB7-71E696910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人何以为人？</a:t>
            </a:r>
          </a:p>
        </p:txBody>
      </p:sp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CCCA923D-0994-4272-BD7A-FEE24718D0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0" y="1990725"/>
            <a:ext cx="3675063" cy="3822700"/>
          </a:xfrm>
        </p:spPr>
        <p:txBody>
          <a:bodyPr/>
          <a:lstStyle/>
          <a:p>
            <a:pPr eaLnBrk="1" hangingPunct="1"/>
            <a:r>
              <a:rPr kumimoji="1" lang="zh-CN" altLang="en-US" dirty="0"/>
              <a:t>物质身体（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）</a:t>
            </a:r>
          </a:p>
          <a:p>
            <a:pPr eaLnBrk="1" hangingPunct="1"/>
            <a:r>
              <a:rPr kumimoji="1" lang="zh-CN" altLang="en-US" dirty="0"/>
              <a:t>精神世界（</a:t>
            </a:r>
            <a:r>
              <a:rPr kumimoji="1" lang="en-US" altLang="zh-CN" dirty="0" err="1"/>
              <a:t>Psuche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dirty="0"/>
              <a:t>心思（</a:t>
            </a:r>
            <a:r>
              <a:rPr kumimoji="1" lang="en-US" altLang="zh-CN" dirty="0"/>
              <a:t>Mind</a:t>
            </a:r>
            <a:r>
              <a:rPr kumimoji="1" lang="zh-CN" altLang="en-US" dirty="0"/>
              <a:t>）</a:t>
            </a:r>
          </a:p>
          <a:p>
            <a:pPr lvl="1" eaLnBrk="1" hangingPunct="1"/>
            <a:r>
              <a:rPr kumimoji="1" lang="zh-CN" altLang="en-US" dirty="0"/>
              <a:t>情感（</a:t>
            </a:r>
            <a:r>
              <a:rPr kumimoji="1" lang="en-US" altLang="zh-CN" dirty="0"/>
              <a:t>Emotion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 eaLnBrk="1" hangingPunct="1"/>
            <a:r>
              <a:rPr kumimoji="1" lang="zh-CN" altLang="en-US" dirty="0"/>
              <a:t>意志（</a:t>
            </a:r>
            <a:r>
              <a:rPr kumimoji="1" lang="en-US" altLang="zh-CN" dirty="0"/>
              <a:t>Free Will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eaLnBrk="1" hangingPunct="1"/>
            <a:r>
              <a:rPr kumimoji="1" lang="zh-CN" altLang="en-US" dirty="0"/>
              <a:t>内核（</a:t>
            </a:r>
            <a:r>
              <a:rPr kumimoji="1" lang="en-US" altLang="zh-CN" dirty="0"/>
              <a:t>Zoe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Spirit</a:t>
            </a:r>
            <a:endParaRPr kumimoji="1" lang="zh-CN" altLang="en-US" dirty="0"/>
          </a:p>
        </p:txBody>
      </p:sp>
      <p:pic>
        <p:nvPicPr>
          <p:cNvPr id="4" name="图片 3" descr="图片包含 人员, 就坐, 室内, 餐桌&#10;&#10;已生成极高可信度的说明">
            <a:extLst>
              <a:ext uri="{FF2B5EF4-FFF2-40B4-BE49-F238E27FC236}">
                <a16:creationId xmlns:a16="http://schemas.microsoft.com/office/drawing/2014/main" id="{7EB27B14-97B8-45F3-A501-DE272141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960438"/>
            <a:ext cx="3411537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图片包含 人员, 树, 户外, 女孩&#10;&#10;已生成极高可信度的说明">
            <a:extLst>
              <a:ext uri="{FF2B5EF4-FFF2-40B4-BE49-F238E27FC236}">
                <a16:creationId xmlns:a16="http://schemas.microsoft.com/office/drawing/2014/main" id="{A17646E1-61E9-46AF-A73A-BDEE132D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5" y="1193800"/>
            <a:ext cx="2457450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图片包含 天空, 人员, 伪装, 站立&#10;&#10;已生成极高可信度的说明">
            <a:extLst>
              <a:ext uri="{FF2B5EF4-FFF2-40B4-BE49-F238E27FC236}">
                <a16:creationId xmlns:a16="http://schemas.microsoft.com/office/drawing/2014/main" id="{4D8F26CE-B132-4DF4-8F0E-B4EAB07D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2970213"/>
            <a:ext cx="3557587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图片包含 人员, 室内, 照片, 黑色&#10;&#10;已生成极高可信度的说明">
            <a:extLst>
              <a:ext uri="{FF2B5EF4-FFF2-40B4-BE49-F238E27FC236}">
                <a16:creationId xmlns:a16="http://schemas.microsoft.com/office/drawing/2014/main" id="{D8993AA7-DE40-4CAE-ADC8-993F28C5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3305175"/>
            <a:ext cx="29241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F4CEA3EC-D137-4F57-94D4-5B1127013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人机大战历史</a:t>
            </a:r>
          </a:p>
        </p:txBody>
      </p:sp>
      <p:sp>
        <p:nvSpPr>
          <p:cNvPr id="48131" name="内容占位符 2">
            <a:extLst>
              <a:ext uri="{FF2B5EF4-FFF2-40B4-BE49-F238E27FC236}">
                <a16:creationId xmlns:a16="http://schemas.microsoft.com/office/drawing/2014/main" id="{90603903-4470-49AC-BB23-8751CBAD73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325" y="1990725"/>
            <a:ext cx="8118475" cy="381635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1997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IBM Deepblue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国际象棋比赛战胜人类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2011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IBM Watson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知识竞赛战胜人类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2016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DeepMind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lphaGo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围棋比赛战胜人类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2017	CMU Libratus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德州扑克战胜人类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BioMind AI医生</a:t>
            </a:r>
            <a:r>
              <a:rPr lang="en-US" altLang="zh-CN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脑肿瘤诊断战胜人类</a:t>
            </a:r>
            <a:endParaRPr lang="en-US" altLang="zh-CN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FD3772-63B1-4DCB-B831-1C93BAE6E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4703763"/>
            <a:ext cx="12715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威胁？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83595-5D50-41F0-B2A3-56580231F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4699000"/>
            <a:ext cx="12715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帮助？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4AA127-86E6-45F4-BC2E-FFF8CE08D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5194300"/>
            <a:ext cx="12715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进步？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AA8B6B-86AC-47F1-89A4-A96E36B7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5195888"/>
            <a:ext cx="12715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zh-CN" altLang="en-US" sz="2700" b="1"/>
              <a:t>灭亡？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B136FFD-8F04-4CAD-9218-DFEAE910B656}"/>
              </a:ext>
            </a:extLst>
          </p:cNvPr>
          <p:cNvSpPr/>
          <p:nvPr/>
        </p:nvSpPr>
        <p:spPr>
          <a:xfrm>
            <a:off x="3167063" y="4660900"/>
            <a:ext cx="5773737" cy="1193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/>
              <a:t>“人工智能存在的意义之一，是让我们更深刻地认识自己。”</a:t>
            </a:r>
            <a:r>
              <a:rPr lang="en-US" altLang="zh-CN" sz="2400" b="1" dirty="0"/>
              <a:t>  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李开复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4951412" cy="4957762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古老又年轻的学科</a:t>
            </a:r>
            <a:endParaRPr lang="en-US" altLang="zh-CN" dirty="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博弈论</a:t>
            </a:r>
            <a:endParaRPr lang="en-US" altLang="zh-CN" dirty="0"/>
          </a:p>
          <a:p>
            <a:pPr marL="1143012" lvl="2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Prisoner's Dilemma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D869-D13E-43F0-B9B9-A77C12B1DE34}" type="slidenum">
              <a:rPr lang="en-US" altLang="zh-CN"/>
              <a:pPr/>
              <a:t>45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567113"/>
            <a:ext cx="55435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离散数学研究范畴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数理逻辑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集合论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数论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组合数学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图论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代数结构</a:t>
            </a:r>
            <a:endParaRPr lang="en-US" altLang="zh-CN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拓扑学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运筹学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dirty="0"/>
              <a:t>博弈论、决策论、效用理论、社会选择理论</a:t>
            </a:r>
            <a:endParaRPr lang="en-US" altLang="zh-CN" dirty="0"/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8EE4-6DB6-4C96-8958-47CC6AA3C817}" type="slidenum">
              <a:rPr lang="en-US" altLang="zh-CN"/>
              <a:pPr/>
              <a:t>46</a:t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教材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《离散数学》 （第五版）耿素云等，清华大学出版社，</a:t>
            </a:r>
            <a:r>
              <a:rPr lang="en-US" altLang="zh-CN"/>
              <a:t>2013</a:t>
            </a:r>
            <a:r>
              <a:rPr lang="zh-CN" altLang="zh-CN"/>
              <a:t>年</a:t>
            </a:r>
            <a:r>
              <a:rPr lang="en-US" altLang="zh-CN"/>
              <a:t>7</a:t>
            </a:r>
            <a:r>
              <a:rPr lang="zh-CN" altLang="zh-CN"/>
              <a:t>月</a:t>
            </a:r>
            <a:endParaRPr lang="en-US" altLang="zh-CN"/>
          </a:p>
          <a:p>
            <a:pPr eaLnBrk="1" hangingPunct="1">
              <a:buFont typeface="Wingdings 2" pitchFamily="18" charset="2"/>
              <a:buNone/>
            </a:pPr>
            <a:endParaRPr lang="zh-CN" altLang="zh-CN"/>
          </a:p>
          <a:p>
            <a:pPr eaLnBrk="1" hangingPunct="1"/>
            <a:r>
              <a:rPr lang="zh-CN" altLang="zh-CN"/>
              <a:t>（美）</a:t>
            </a:r>
            <a:r>
              <a:rPr lang="en-US" altLang="zh-CN"/>
              <a:t>Kenneth H. Rosen</a:t>
            </a:r>
            <a:r>
              <a:rPr lang="zh-CN" altLang="zh-CN"/>
              <a:t>　著，</a:t>
            </a:r>
            <a:r>
              <a:rPr lang="en-US" altLang="zh-CN"/>
              <a:t>袁崇义</a:t>
            </a:r>
            <a:r>
              <a:rPr lang="zh-CN" altLang="zh-CN"/>
              <a:t>等译 离散数学及其应用（原书第</a:t>
            </a:r>
            <a:r>
              <a:rPr lang="en-US" altLang="zh-CN"/>
              <a:t>6</a:t>
            </a:r>
            <a:r>
              <a:rPr lang="zh-CN" altLang="zh-CN"/>
              <a:t>版</a:t>
            </a:r>
            <a:r>
              <a:rPr lang="en-US" altLang="zh-CN"/>
              <a:t>·</a:t>
            </a:r>
            <a:r>
              <a:rPr lang="zh-CN" altLang="zh-CN"/>
              <a:t>本科教学版）</a:t>
            </a:r>
            <a:r>
              <a:rPr lang="en-US" altLang="zh-CN"/>
              <a:t>(</a:t>
            </a:r>
            <a:r>
              <a:rPr lang="zh-CN" altLang="zh-CN"/>
              <a:t>离散数学经典教材</a:t>
            </a:r>
            <a:r>
              <a:rPr lang="en-US" altLang="zh-CN"/>
              <a:t>)</a:t>
            </a:r>
            <a:r>
              <a:rPr lang="zh-CN" altLang="zh-CN"/>
              <a:t>， 机械工业出版社</a:t>
            </a:r>
            <a:r>
              <a:rPr lang="en-US" altLang="zh-CN"/>
              <a:t> 2011</a:t>
            </a:r>
            <a:endParaRPr lang="zh-CN" altLang="zh-CN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E009-B149-45AE-A425-C13985FBD085}" type="slidenum">
              <a:rPr lang="en-US" altLang="zh-CN"/>
              <a:pPr/>
              <a:t>47</a:t>
            </a:fld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课程考察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课程为数学课程，要重视课堂听讲和课后作业。</a:t>
            </a:r>
            <a:endParaRPr lang="en-US" altLang="zh-CN"/>
          </a:p>
          <a:p>
            <a:pPr eaLnBrk="1" hangingPunct="1"/>
            <a:r>
              <a:rPr lang="zh-CN" altLang="en-US"/>
              <a:t>考试为闭卷，平时成绩</a:t>
            </a:r>
            <a:r>
              <a:rPr lang="en-US" altLang="zh-CN"/>
              <a:t>30%</a:t>
            </a:r>
            <a:r>
              <a:rPr lang="zh-CN" altLang="en-US"/>
              <a:t>，包括作业和考勤，期末考试占</a:t>
            </a:r>
            <a:r>
              <a:rPr lang="en-US" altLang="zh-CN"/>
              <a:t>70%</a:t>
            </a:r>
            <a:r>
              <a:rPr lang="zh-CN" altLang="en-US"/>
              <a:t>。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F702-A8E2-4087-AEF3-620012D15198}" type="slidenum">
              <a:rPr lang="en-US" altLang="zh-CN"/>
              <a:pPr/>
              <a:t>48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早期数论</a:t>
            </a:r>
            <a:endParaRPr lang="en-US" altLang="zh-CN"/>
          </a:p>
          <a:p>
            <a:pPr lvl="2" eaLnBrk="1" hangingPunct="1"/>
            <a:r>
              <a:rPr lang="zh-CN" altLang="en-US"/>
              <a:t>欧几里得：欧几里得（</a:t>
            </a:r>
            <a:r>
              <a:rPr lang="en-US" altLang="zh-CN"/>
              <a:t>B.C. 325 – B.C. 265</a:t>
            </a:r>
            <a:r>
              <a:rPr lang="zh-CN" altLang="en-US"/>
              <a:t>）：素数有无穷多个、辗转相除法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22B0-4E94-4E3F-864D-93A18E75CC32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5292725" y="4005263"/>
            <a:ext cx="3311525" cy="23034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(a = = 0)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b;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 % a, a);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早期数论</a:t>
            </a:r>
            <a:endParaRPr lang="en-US" altLang="zh-CN"/>
          </a:p>
          <a:p>
            <a:pPr lvl="2" eaLnBrk="1" hangingPunct="1"/>
            <a:r>
              <a:rPr lang="zh-CN" altLang="en-US"/>
              <a:t>欧几里得：欧几里得（</a:t>
            </a:r>
            <a:r>
              <a:rPr lang="en-US" altLang="zh-CN"/>
              <a:t>B.C. 325 – B.C. 265</a:t>
            </a:r>
            <a:r>
              <a:rPr lang="zh-CN" altLang="en-US"/>
              <a:t>）：素数有无穷多个、辗转相除法</a:t>
            </a:r>
            <a:endParaRPr lang="en-US" altLang="zh-CN"/>
          </a:p>
          <a:p>
            <a:pPr lvl="2" eaLnBrk="1" hangingPunct="1"/>
            <a:r>
              <a:rPr lang="en-US" altLang="zh-CN"/>
              <a:t>5</a:t>
            </a:r>
            <a:r>
              <a:rPr lang="zh-CN" altLang="en-US"/>
              <a:t>世纪 </a:t>
            </a:r>
            <a:r>
              <a:rPr lang="en-US" altLang="zh-CN"/>
              <a:t>《</a:t>
            </a:r>
            <a:r>
              <a:rPr lang="zh-CN" altLang="en-US"/>
              <a:t>孙子算经</a:t>
            </a:r>
            <a:r>
              <a:rPr lang="en-US" altLang="zh-CN"/>
              <a:t>》</a:t>
            </a:r>
          </a:p>
          <a:p>
            <a:pPr lvl="1" eaLnBrk="1" hangingPunct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AE-3DF4-45B2-8695-D7ADAA3D5F3E}" type="slidenum">
              <a:rPr lang="en-US" altLang="zh-CN"/>
              <a:pPr/>
              <a:t>6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363" y="908050"/>
            <a:ext cx="403225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5011738" y="1185863"/>
            <a:ext cx="3240087" cy="229076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/>
              <a:t>三人同行七十希</a:t>
            </a:r>
            <a:endParaRPr lang="en-US" altLang="zh-CN" sz="2800" b="1" dirty="0"/>
          </a:p>
          <a:p>
            <a:pPr algn="ctr" eaLnBrk="1" hangingPunct="1">
              <a:defRPr/>
            </a:pPr>
            <a:r>
              <a:rPr lang="zh-CN" altLang="en-US" sz="2800" b="1" dirty="0"/>
              <a:t>五树梅花廿一支</a:t>
            </a:r>
            <a:endParaRPr lang="en-US" altLang="zh-CN" sz="2800" b="1" dirty="0"/>
          </a:p>
          <a:p>
            <a:pPr algn="ctr" eaLnBrk="1" hangingPunct="1">
              <a:defRPr/>
            </a:pPr>
            <a:r>
              <a:rPr lang="zh-CN" altLang="en-US" sz="2800" b="1" dirty="0"/>
              <a:t>七子团圆正半月</a:t>
            </a:r>
            <a:endParaRPr lang="en-US" altLang="zh-CN" sz="2800" b="1" dirty="0"/>
          </a:p>
          <a:p>
            <a:pPr algn="ctr" eaLnBrk="1" hangingPunct="1">
              <a:defRPr/>
            </a:pPr>
            <a:r>
              <a:rPr lang="zh-CN" altLang="en-US" sz="2800" b="1" dirty="0"/>
              <a:t>除百零五便得知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古老又年轻的学科</a:t>
            </a:r>
            <a:endParaRPr lang="en-US" altLang="zh-CN"/>
          </a:p>
          <a:p>
            <a:pPr lvl="1" eaLnBrk="1" hangingPunct="1"/>
            <a:r>
              <a:rPr lang="zh-CN" altLang="en-US"/>
              <a:t>早期数论</a:t>
            </a:r>
            <a:endParaRPr lang="en-US" altLang="zh-CN"/>
          </a:p>
          <a:p>
            <a:pPr lvl="2" eaLnBrk="1" hangingPunct="1"/>
            <a:r>
              <a:rPr lang="zh-CN" altLang="en-US"/>
              <a:t>欧几里得：欧几里得（</a:t>
            </a:r>
            <a:r>
              <a:rPr lang="en-US" altLang="zh-CN"/>
              <a:t>B.C. 325 – B.C. 265</a:t>
            </a:r>
            <a:r>
              <a:rPr lang="zh-CN" altLang="en-US"/>
              <a:t>）：素数有无穷多个、辗转相除法</a:t>
            </a:r>
            <a:endParaRPr lang="en-US" altLang="zh-CN"/>
          </a:p>
          <a:p>
            <a:pPr lvl="2" eaLnBrk="1" hangingPunct="1"/>
            <a:r>
              <a:rPr lang="en-US" altLang="zh-CN"/>
              <a:t>5</a:t>
            </a:r>
            <a:r>
              <a:rPr lang="zh-CN" altLang="en-US"/>
              <a:t>世纪 </a:t>
            </a:r>
            <a:r>
              <a:rPr lang="en-US" altLang="zh-CN"/>
              <a:t>《</a:t>
            </a:r>
            <a:r>
              <a:rPr lang="zh-CN" altLang="en-US"/>
              <a:t>孙子算经</a:t>
            </a:r>
            <a:r>
              <a:rPr lang="en-US" altLang="zh-CN"/>
              <a:t>》</a:t>
            </a:r>
          </a:p>
          <a:p>
            <a:pPr lvl="1" eaLnBrk="1" hangingPunct="1"/>
            <a:r>
              <a:rPr lang="zh-CN" altLang="en-US"/>
              <a:t>中期数论（</a:t>
            </a:r>
            <a:r>
              <a:rPr lang="en-US" altLang="zh-CN"/>
              <a:t>15-19</a:t>
            </a:r>
            <a:r>
              <a:rPr lang="zh-CN" altLang="en-US"/>
              <a:t>世纪）</a:t>
            </a:r>
            <a:endParaRPr lang="en-US" altLang="zh-CN"/>
          </a:p>
          <a:p>
            <a:pPr lvl="2" eaLnBrk="1" hangingPunct="1"/>
            <a:r>
              <a:rPr lang="zh-CN" altLang="en-US"/>
              <a:t>费马、梅森、欧拉、高斯、勒让德、黎曼、希尔伯特</a:t>
            </a:r>
            <a:endParaRPr lang="en-US" altLang="zh-CN"/>
          </a:p>
          <a:p>
            <a:pPr lvl="1" eaLnBrk="1" hangingPunct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EFAB-856D-4994-B33F-1EBB97846B9D}" type="slidenum">
              <a:rPr lang="en-US" altLang="zh-CN"/>
              <a:pPr/>
              <a:t>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075" y="5732463"/>
            <a:ext cx="253206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2850" y="5694363"/>
            <a:ext cx="180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1098550"/>
            <a:ext cx="7775575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900113" y="1989138"/>
            <a:ext cx="6480175" cy="360362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308600" y="996950"/>
            <a:ext cx="2303463" cy="5762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希尔伯特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335962" cy="5218112"/>
          </a:xfrm>
        </p:spPr>
        <p:txBody>
          <a:bodyPr/>
          <a:lstStyle/>
          <a:p>
            <a:pPr eaLnBrk="1" hangingPunct="1"/>
            <a:r>
              <a:rPr lang="zh-CN" altLang="en-US" dirty="0"/>
              <a:t>古老又年轻的学科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早期数论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欧几里得：欧几里得（</a:t>
            </a:r>
            <a:r>
              <a:rPr lang="en-US" altLang="zh-CN" dirty="0"/>
              <a:t>B.C. 325 – B.C. 265</a:t>
            </a:r>
            <a:r>
              <a:rPr lang="zh-CN" altLang="en-US" dirty="0"/>
              <a:t>）：素数有无穷多个、辗转相除法</a:t>
            </a:r>
            <a:endParaRPr lang="en-US" altLang="zh-CN" dirty="0"/>
          </a:p>
          <a:p>
            <a:pPr lvl="2" eaLnBrk="1" hangingPunct="1"/>
            <a:r>
              <a:rPr lang="en-US" altLang="zh-CN" dirty="0"/>
              <a:t>5</a:t>
            </a:r>
            <a:r>
              <a:rPr lang="zh-CN" altLang="en-US" dirty="0"/>
              <a:t>世纪 </a:t>
            </a:r>
            <a:r>
              <a:rPr lang="en-US" altLang="zh-CN" dirty="0"/>
              <a:t>《</a:t>
            </a:r>
            <a:r>
              <a:rPr lang="zh-CN" altLang="en-US" dirty="0"/>
              <a:t>孙子算经</a:t>
            </a:r>
            <a:r>
              <a:rPr lang="en-US" altLang="zh-CN" dirty="0"/>
              <a:t>》</a:t>
            </a:r>
          </a:p>
          <a:p>
            <a:pPr lvl="1" eaLnBrk="1" hangingPunct="1"/>
            <a:r>
              <a:rPr lang="zh-CN" altLang="en-US" dirty="0"/>
              <a:t>中期数论（</a:t>
            </a:r>
            <a:r>
              <a:rPr lang="en-US" altLang="zh-CN" dirty="0"/>
              <a:t>15-19</a:t>
            </a:r>
            <a:r>
              <a:rPr lang="zh-CN" altLang="en-US" dirty="0"/>
              <a:t>世纪）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费马、梅森、欧拉、高斯、勒让德、黎曼、希尔伯特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现代数论（</a:t>
            </a:r>
            <a:r>
              <a:rPr lang="en-US" altLang="zh-CN" dirty="0"/>
              <a:t>20</a:t>
            </a:r>
            <a:r>
              <a:rPr lang="zh-CN" altLang="en-US" dirty="0"/>
              <a:t>世纪后）</a:t>
            </a:r>
            <a:endParaRPr lang="en-US" altLang="zh-CN" dirty="0"/>
          </a:p>
          <a:p>
            <a:pPr lvl="1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8F266-70ED-4706-A989-FD82A452770E}" type="slidenum">
              <a:rPr lang="en-US" altLang="zh-CN"/>
              <a:pPr/>
              <a:t>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363" y="1279525"/>
            <a:ext cx="37147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277700"/>
            <a:ext cx="2963863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离散数学发展历史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484188" y="1639888"/>
            <a:ext cx="8335962" cy="5218112"/>
          </a:xfrm>
        </p:spPr>
        <p:txBody>
          <a:bodyPr/>
          <a:lstStyle/>
          <a:p>
            <a:pPr eaLnBrk="1" hangingPunct="1"/>
            <a:r>
              <a:rPr lang="zh-CN" altLang="en-US" dirty="0"/>
              <a:t>古老又年轻的学科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悬而未决：</a:t>
            </a:r>
            <a:endParaRPr lang="en-US" altLang="zh-CN" dirty="0"/>
          </a:p>
          <a:p>
            <a:pPr lvl="2" eaLnBrk="1" hangingPunct="1"/>
            <a:r>
              <a:rPr lang="zh-CN" altLang="en-US" dirty="0">
                <a:solidFill>
                  <a:srgbClr val="FFFF00"/>
                </a:solidFill>
              </a:rPr>
              <a:t>庞加莱猜想</a:t>
            </a:r>
            <a:endParaRPr lang="en-US" altLang="zh-CN" dirty="0">
              <a:solidFill>
                <a:srgbClr val="FFFF00"/>
              </a:solidFill>
            </a:endParaRPr>
          </a:p>
          <a:p>
            <a:pPr lvl="2" eaLnBrk="1" hangingPunct="1"/>
            <a:r>
              <a:rPr lang="en-US" altLang="zh-CN" dirty="0"/>
              <a:t>P/NP</a:t>
            </a:r>
            <a:r>
              <a:rPr lang="zh-CN" altLang="en-US" dirty="0"/>
              <a:t>问题</a:t>
            </a:r>
          </a:p>
          <a:p>
            <a:pPr lvl="2" eaLnBrk="1" hangingPunct="1"/>
            <a:r>
              <a:rPr lang="zh-CN" altLang="en-US" dirty="0"/>
              <a:t>霍奇猜想</a:t>
            </a:r>
          </a:p>
          <a:p>
            <a:pPr lvl="2" eaLnBrk="1" hangingPunct="1"/>
            <a:r>
              <a:rPr lang="zh-CN" altLang="en-US" dirty="0"/>
              <a:t>黎曼猜想</a:t>
            </a:r>
          </a:p>
          <a:p>
            <a:pPr lvl="2" eaLnBrk="1" hangingPunct="1"/>
            <a:r>
              <a:rPr lang="zh-CN" altLang="en-US" dirty="0"/>
              <a:t>杨</a:t>
            </a:r>
            <a:r>
              <a:rPr lang="en-US" altLang="zh-CN" dirty="0"/>
              <a:t>-</a:t>
            </a:r>
            <a:r>
              <a:rPr lang="zh-CN" altLang="en-US" dirty="0"/>
              <a:t>米尔斯存在性与质量间隙</a:t>
            </a:r>
          </a:p>
          <a:p>
            <a:pPr lvl="2" eaLnBrk="1" hangingPunct="1"/>
            <a:r>
              <a:rPr lang="zh-CN" altLang="en-US" dirty="0"/>
              <a:t>纳维</a:t>
            </a:r>
            <a:r>
              <a:rPr lang="en-US" altLang="zh-CN" dirty="0"/>
              <a:t>-</a:t>
            </a:r>
            <a:r>
              <a:rPr lang="zh-CN" altLang="en-US" dirty="0"/>
              <a:t>斯托克斯存在性与光滑性</a:t>
            </a:r>
          </a:p>
          <a:p>
            <a:pPr lvl="2" eaLnBrk="1" hangingPunct="1"/>
            <a:r>
              <a:rPr lang="zh-CN" altLang="en-US" dirty="0"/>
              <a:t>贝赫和斯维讷通</a:t>
            </a:r>
            <a:r>
              <a:rPr lang="en-US" altLang="zh-CN" dirty="0"/>
              <a:t>-</a:t>
            </a:r>
            <a:r>
              <a:rPr lang="zh-CN" altLang="en-US" dirty="0"/>
              <a:t>戴尔猜想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9856-35BD-4C3E-8698-7CA7795DBA37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5003800" y="1639888"/>
            <a:ext cx="2447925" cy="6921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千禧年大奖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wdyTalk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dyTalk" id="{71CF73D1-5582-45AB-9F53-DF194B918FCB}" vid="{B2999386-9302-4A75-AAEE-D1DFB40C258D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howdyTalk</Template>
  <TotalTime>6824</TotalTime>
  <Words>2140</Words>
  <Application>Microsoft Office PowerPoint</Application>
  <PresentationFormat>全屏显示(4:3)</PresentationFormat>
  <Paragraphs>422</Paragraphs>
  <Slides>48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Microsoft YaHei UI</vt:lpstr>
      <vt:lpstr>黑体</vt:lpstr>
      <vt:lpstr>华文中宋</vt:lpstr>
      <vt:lpstr>Microsoft YaHei</vt:lpstr>
      <vt:lpstr>Arial</vt:lpstr>
      <vt:lpstr>Arial Black</vt:lpstr>
      <vt:lpstr>Calibri</vt:lpstr>
      <vt:lpstr>Cambria Math</vt:lpstr>
      <vt:lpstr>Century Gothic</vt:lpstr>
      <vt:lpstr>Franklin Gothic Book</vt:lpstr>
      <vt:lpstr>Harlow Solid Italic</vt:lpstr>
      <vt:lpstr>Times New Roman</vt:lpstr>
      <vt:lpstr>Wingdings 2</vt:lpstr>
      <vt:lpstr>Wingdings 3</vt:lpstr>
      <vt:lpstr>howdyTalk</vt:lpstr>
      <vt:lpstr>Discrete  Mathematics      </vt:lpstr>
      <vt:lpstr>任课教师      张昊迪</vt:lpstr>
      <vt:lpstr>离散数学</vt:lpstr>
      <vt:lpstr>离散数学研究范畴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推理示例1</vt:lpstr>
      <vt:lpstr>推理示例1</vt:lpstr>
      <vt:lpstr>推理示例2</vt:lpstr>
      <vt:lpstr>推理示例2</vt:lpstr>
      <vt:lpstr>推理示例3</vt:lpstr>
      <vt:lpstr>额外的话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离散数学发展历史</vt:lpstr>
      <vt:lpstr>PowerPoint 演示文稿</vt:lpstr>
      <vt:lpstr>流行文化中的人工智能</vt:lpstr>
      <vt:lpstr>科学现实中的人工智能</vt:lpstr>
      <vt:lpstr>人工智能</vt:lpstr>
      <vt:lpstr>人工智能</vt:lpstr>
      <vt:lpstr>人工智能</vt:lpstr>
      <vt:lpstr>人工智能</vt:lpstr>
      <vt:lpstr>人工智能</vt:lpstr>
      <vt:lpstr>人工智能</vt:lpstr>
      <vt:lpstr>人机大战历史</vt:lpstr>
      <vt:lpstr>人</vt:lpstr>
      <vt:lpstr>人</vt:lpstr>
      <vt:lpstr>人</vt:lpstr>
      <vt:lpstr>人</vt:lpstr>
      <vt:lpstr>人何以为人？</vt:lpstr>
      <vt:lpstr>人机大战历史</vt:lpstr>
      <vt:lpstr>离散数学发展历史</vt:lpstr>
      <vt:lpstr>离散数学研究范畴</vt:lpstr>
      <vt:lpstr>教材</vt:lpstr>
      <vt:lpstr>课程考察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集合论</dc:title>
  <dc:creator>Qu Wan Ling</dc:creator>
  <cp:lastModifiedBy>ZhangHaodi</cp:lastModifiedBy>
  <cp:revision>274</cp:revision>
  <cp:lastPrinted>1601-01-01T00:00:00Z</cp:lastPrinted>
  <dcterms:created xsi:type="dcterms:W3CDTF">2004-11-29T12:10:45Z</dcterms:created>
  <dcterms:modified xsi:type="dcterms:W3CDTF">2020-09-16T00:05:35Z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